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1511" r:id="rId2"/>
    <p:sldId id="1514" r:id="rId3"/>
    <p:sldId id="1494" r:id="rId4"/>
    <p:sldId id="1495" r:id="rId5"/>
    <p:sldId id="1496" r:id="rId6"/>
    <p:sldId id="1505" r:id="rId7"/>
    <p:sldId id="1506" r:id="rId8"/>
    <p:sldId id="1512" r:id="rId9"/>
    <p:sldId id="1499" r:id="rId10"/>
    <p:sldId id="1507" r:id="rId11"/>
    <p:sldId id="1508" r:id="rId12"/>
    <p:sldId id="1502" r:id="rId13"/>
    <p:sldId id="1501" r:id="rId14"/>
    <p:sldId id="1515" r:id="rId15"/>
    <p:sldId id="1513" r:id="rId16"/>
    <p:sldId id="1498" r:id="rId17"/>
    <p:sldId id="1503" r:id="rId18"/>
    <p:sldId id="1747" r:id="rId19"/>
    <p:sldId id="1748" r:id="rId20"/>
    <p:sldId id="1516" r:id="rId21"/>
    <p:sldId id="1746" r:id="rId22"/>
    <p:sldId id="1509" r:id="rId23"/>
  </p:sldIdLst>
  <p:sldSz cx="9144000" cy="6858000" type="screen4x3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958D"/>
    <a:srgbClr val="FFFF93"/>
    <a:srgbClr val="9AD2CD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9" autoAdjust="0"/>
    <p:restoredTop sz="97449" autoAdjust="0"/>
  </p:normalViewPr>
  <p:slideViewPr>
    <p:cSldViewPr snapToGrid="0">
      <p:cViewPr varScale="1">
        <p:scale>
          <a:sx n="68" d="100"/>
          <a:sy n="68" d="100"/>
        </p:scale>
        <p:origin x="1372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7BBA-5ABF-4106-AA16-7A0A6F04822B}" type="datetime1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557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D593C-E145-428F-A2BA-2AA20E23FA05}" type="datetime1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273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F1D41-F19E-4A91-A216-2B480287E132}" type="datetime1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43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3F66A-89E2-4504-8667-5F03D8691B8A}" type="datetime1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623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6160-3966-49B6-8B43-96D2C7C0C6D6}" type="datetime1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986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CE82-82C5-45F4-808C-13BA41920609}" type="datetime1">
              <a:rPr lang="ru-RU" smtClean="0"/>
              <a:pPr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583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1B3A6-9913-4345-9C3B-278D210774CE}" type="datetime1">
              <a:rPr lang="ru-RU" smtClean="0"/>
              <a:pPr/>
              <a:t>28.09.2023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359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52A9E-91EA-4CF7-B0C3-2C5A721E7616}" type="datetime1">
              <a:rPr lang="ru-RU" smtClean="0"/>
              <a:pPr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44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CD0B9-8FFA-412E-9F47-85BA351CA9C6}" type="datetime1">
              <a:rPr lang="ru-RU" smtClean="0"/>
              <a:pPr/>
              <a:t>28.09.2023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323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4118-4D84-487C-8D01-347DB8B5F900}" type="datetime1">
              <a:rPr lang="ru-RU" smtClean="0"/>
              <a:pPr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605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D19E6-C099-4FC0-A980-74D53624340A}" type="datetime1">
              <a:rPr lang="ru-RU" smtClean="0"/>
              <a:pPr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746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AC2B9-4D39-426F-AFB3-CF35A604EAD8}" type="datetime1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B5BAA-4EBF-4D40-910A-61D15092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635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2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microsoft.com/office/2007/relationships/hdphoto" Target="../media/hdphoto3.wdp"/><Relationship Id="rId7" Type="http://schemas.microsoft.com/office/2007/relationships/hdphoto" Target="../media/hdphoto1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microsoft.com/office/2007/relationships/hdphoto" Target="../media/hdphoto17.wdp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19.wdp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0.png"/><Relationship Id="rId18" Type="http://schemas.microsoft.com/office/2007/relationships/hdphoto" Target="../media/hdphoto24.wdp"/><Relationship Id="rId3" Type="http://schemas.microsoft.com/office/2007/relationships/hdphoto" Target="../media/hdphoto21.wdp"/><Relationship Id="rId7" Type="http://schemas.openxmlformats.org/officeDocument/2006/relationships/image" Target="../media/image40.png"/><Relationship Id="rId12" Type="http://schemas.microsoft.com/office/2007/relationships/hdphoto" Target="../media/hdphoto23.wdp"/><Relationship Id="rId17" Type="http://schemas.openxmlformats.org/officeDocument/2006/relationships/image" Target="../media/image45.png"/><Relationship Id="rId2" Type="http://schemas.openxmlformats.org/officeDocument/2006/relationships/image" Target="../media/image38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microsoft.com/office/2007/relationships/hdphoto" Target="../media/hdphoto8.wdp"/><Relationship Id="rId15" Type="http://schemas.openxmlformats.org/officeDocument/2006/relationships/image" Target="../media/image43.jpe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microsoft.com/office/2007/relationships/hdphoto" Target="../media/hdphoto22.wdp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microsoft.com/office/2007/relationships/hdphoto" Target="../media/hdphoto10.wdp"/><Relationship Id="rId2" Type="http://schemas.openxmlformats.org/officeDocument/2006/relationships/image" Target="../media/image9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microsoft.com/office/2007/relationships/hdphoto" Target="../media/hdphoto9.wdp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B83F48-9D33-4B6A-831C-F833C9DC26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85BA4-EC39-416A-8259-6680049B35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42958D"/>
          </a:solidFill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ОМС – как планировать объемы и влиять на тарифы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25073F-9470-429B-8230-B6B4AB4AE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4226" y="5879513"/>
            <a:ext cx="6009774" cy="697832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Боброва Елена Александровна – первый заместитель директора ТФОМС Московской области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28CBBE-0A71-41FB-8829-6A9316DFB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066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613934-6524-4993-A5C4-FE31CA706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7B81FC3-2ACC-4110-8039-2FD0EE9C0C0C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9144000" cy="814287"/>
          </a:xfrm>
          <a:prstGeom prst="rect">
            <a:avLst/>
          </a:prstGeom>
          <a:solidFill>
            <a:srgbClr val="42958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Комиссия по разработке Московской областной программы обязательного медицинского страхования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124C9-6AF3-48E8-B1FF-BD9F602E0E4E}"/>
              </a:ext>
            </a:extLst>
          </p:cNvPr>
          <p:cNvSpPr txBox="1"/>
          <p:nvPr/>
        </p:nvSpPr>
        <p:spPr>
          <a:xfrm>
            <a:off x="214556" y="833215"/>
            <a:ext cx="3738197" cy="5422106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>
                <a:solidFill>
                  <a:schemeClr val="tx1"/>
                </a:solidFill>
              </a:rPr>
              <a:t>Основные функции: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0" dirty="0">
                <a:solidFill>
                  <a:schemeClr val="tx1"/>
                </a:solidFill>
              </a:rPr>
              <a:t>Разработка проекта ТПГГ (ОМС)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0" dirty="0">
                <a:solidFill>
                  <a:schemeClr val="tx1"/>
                </a:solidFill>
              </a:rPr>
              <a:t>Разработка и установление показателей эффективности деятельности МО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0" dirty="0">
                <a:solidFill>
                  <a:schemeClr val="tx1"/>
                </a:solidFill>
              </a:rPr>
              <a:t>Распределение и перераспределение объемов предоставления и финансового обеспечения медицинской помощи между медицинскими организациями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0" dirty="0">
                <a:solidFill>
                  <a:schemeClr val="tx1"/>
                </a:solidFill>
              </a:rPr>
              <a:t>Установление тарифов на оказание медицинской помощи и формирование тарифного соглашения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0" dirty="0">
                <a:solidFill>
                  <a:schemeClr val="tx1"/>
                </a:solidFill>
              </a:rPr>
              <a:t>Установление иных сроков подачи уведомления об осуществлении деятельности в сфере ОМС</a:t>
            </a:r>
          </a:p>
        </p:txBody>
      </p:sp>
      <p:pic>
        <p:nvPicPr>
          <p:cNvPr id="8" name="object 7">
            <a:extLst>
              <a:ext uri="{FF2B5EF4-FFF2-40B4-BE49-F238E27FC236}">
                <a16:creationId xmlns:a16="http://schemas.microsoft.com/office/drawing/2014/main" id="{7074B608-C127-4B66-B5F4-8C8BA5C6C4D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2538" y="2954063"/>
            <a:ext cx="1027938" cy="949871"/>
          </a:xfrm>
          <a:prstGeom prst="rect">
            <a:avLst/>
          </a:prstGeom>
        </p:spPr>
      </p:pic>
      <p:pic>
        <p:nvPicPr>
          <p:cNvPr id="10" name="object 7">
            <a:extLst>
              <a:ext uri="{FF2B5EF4-FFF2-40B4-BE49-F238E27FC236}">
                <a16:creationId xmlns:a16="http://schemas.microsoft.com/office/drawing/2014/main" id="{15B6C4B1-270C-4655-A105-32F1B6263F4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3088" y="2954064"/>
            <a:ext cx="1027938" cy="949871"/>
          </a:xfrm>
          <a:prstGeom prst="rect">
            <a:avLst/>
          </a:prstGeom>
        </p:spPr>
      </p:pic>
      <p:pic>
        <p:nvPicPr>
          <p:cNvPr id="12" name="Picture 2" descr="http://jurmarketing.ru/wp-content/uploads/2016/11/Gold.jpg">
            <a:extLst>
              <a:ext uri="{FF2B5EF4-FFF2-40B4-BE49-F238E27FC236}">
                <a16:creationId xmlns:a16="http://schemas.microsoft.com/office/drawing/2014/main" id="{2495148F-D115-4F4F-8474-9CD1FE3BD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651" y="4884542"/>
            <a:ext cx="1893692" cy="121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EEB452AF-121A-4E0C-A60B-F90222BF95E7}"/>
              </a:ext>
            </a:extLst>
          </p:cNvPr>
          <p:cNvGrpSpPr/>
          <p:nvPr/>
        </p:nvGrpSpPr>
        <p:grpSpPr>
          <a:xfrm>
            <a:off x="4327488" y="4948843"/>
            <a:ext cx="1543050" cy="1407511"/>
            <a:chOff x="3380590" y="4485384"/>
            <a:chExt cx="1824203" cy="1818203"/>
          </a:xfrm>
        </p:grpSpPr>
        <p:sp>
          <p:nvSpPr>
            <p:cNvPr id="14" name="Вертикальный свиток 22">
              <a:extLst>
                <a:ext uri="{FF2B5EF4-FFF2-40B4-BE49-F238E27FC236}">
                  <a16:creationId xmlns:a16="http://schemas.microsoft.com/office/drawing/2014/main" id="{1A2DDDC3-FB8A-424C-ABAD-4CA03A9BCE0A}"/>
                </a:ext>
              </a:extLst>
            </p:cNvPr>
            <p:cNvSpPr/>
            <p:nvPr/>
          </p:nvSpPr>
          <p:spPr>
            <a:xfrm>
              <a:off x="3380590" y="4485384"/>
              <a:ext cx="1824203" cy="1818203"/>
            </a:xfrm>
            <a:prstGeom prst="verticalScroll">
              <a:avLst>
                <a:gd name="adj" fmla="val 6801"/>
              </a:avLst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32"/>
              <a:endParaRPr lang="ru-RU" sz="1067" b="1" dirty="0">
                <a:solidFill>
                  <a:srgbClr val="44546A">
                    <a:lumMod val="50000"/>
                  </a:srgbClr>
                </a:solidFill>
                <a:latin typeface="Calibri"/>
              </a:endParaRPr>
            </a:p>
          </p:txBody>
        </p: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E689EBE5-E910-4127-91E3-7E19688E4579}"/>
                </a:ext>
              </a:extLst>
            </p:cNvPr>
            <p:cNvGrpSpPr/>
            <p:nvPr/>
          </p:nvGrpSpPr>
          <p:grpSpPr>
            <a:xfrm>
              <a:off x="3677172" y="4716426"/>
              <a:ext cx="1314825" cy="1511497"/>
              <a:chOff x="3677172" y="4716426"/>
              <a:chExt cx="1314825" cy="1511497"/>
            </a:xfrm>
          </p:grpSpPr>
          <p:cxnSp>
            <p:nvCxnSpPr>
              <p:cNvPr id="16" name="Прямая соединительная линия 15">
                <a:extLst>
                  <a:ext uri="{FF2B5EF4-FFF2-40B4-BE49-F238E27FC236}">
                    <a16:creationId xmlns:a16="http://schemas.microsoft.com/office/drawing/2014/main" id="{0591E727-CC5D-4122-A13D-6D9DB592C607}"/>
                  </a:ext>
                </a:extLst>
              </p:cNvPr>
              <p:cNvCxnSpPr/>
              <p:nvPr/>
            </p:nvCxnSpPr>
            <p:spPr>
              <a:xfrm flipV="1">
                <a:off x="3720580" y="5154590"/>
                <a:ext cx="1144225" cy="591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" name="Picture 4" descr="https://otvet.imgsmail.ru/download/179730981_fda890847b9cd63cb2de026874824e17_800.jpg">
                <a:extLst>
                  <a:ext uri="{FF2B5EF4-FFF2-40B4-BE49-F238E27FC236}">
                    <a16:creationId xmlns:a16="http://schemas.microsoft.com/office/drawing/2014/main" id="{74CFAD0F-F9E8-4E8C-8810-42FBC75E40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1344" y="5771922"/>
                <a:ext cx="472421" cy="456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8" descr="https://avatars.mds.yandex.net/get-pdb/1244951/6866276c-2217-46fa-8256-eb9d3e8a6fa5/s1200?webp=false">
                <a:extLst>
                  <a:ext uri="{FF2B5EF4-FFF2-40B4-BE49-F238E27FC236}">
                    <a16:creationId xmlns:a16="http://schemas.microsoft.com/office/drawing/2014/main" id="{C47FF9D4-D236-4DA2-93B3-6106DCB0CD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1896" y="5545753"/>
                <a:ext cx="472421" cy="2363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2C2240-0DBC-4B2B-A917-6532E8B6FAF0}"/>
                  </a:ext>
                </a:extLst>
              </p:cNvPr>
              <p:cNvSpPr txBox="1"/>
              <p:nvPr/>
            </p:nvSpPr>
            <p:spPr>
              <a:xfrm>
                <a:off x="3677172" y="4716426"/>
                <a:ext cx="1314825" cy="255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32"/>
                <a:r>
                  <a:rPr lang="ru-RU" sz="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УВЕДОМЛЕНИЕ</a:t>
                </a:r>
              </a:p>
            </p:txBody>
          </p:sp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F7F6F4F8-7729-4B2C-B811-D187DE0D9A77}"/>
                  </a:ext>
                </a:extLst>
              </p:cNvPr>
              <p:cNvCxnSpPr/>
              <p:nvPr/>
            </p:nvCxnSpPr>
            <p:spPr>
              <a:xfrm>
                <a:off x="3720582" y="5447463"/>
                <a:ext cx="114422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id="{F2A37E18-91CB-41DB-9EFA-07911436BE12}"/>
                  </a:ext>
                </a:extLst>
              </p:cNvPr>
              <p:cNvCxnSpPr/>
              <p:nvPr/>
            </p:nvCxnSpPr>
            <p:spPr>
              <a:xfrm>
                <a:off x="3720582" y="5290889"/>
                <a:ext cx="114422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4" name="object 7">
            <a:extLst>
              <a:ext uri="{FF2B5EF4-FFF2-40B4-BE49-F238E27FC236}">
                <a16:creationId xmlns:a16="http://schemas.microsoft.com/office/drawing/2014/main" id="{D3203961-FBD1-4B1B-A0E9-2F34BCDB05C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15513" y="1381274"/>
            <a:ext cx="1027938" cy="949871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1EACFE59-A29F-4A14-AE1A-D3CD473CAA30}"/>
              </a:ext>
            </a:extLst>
          </p:cNvPr>
          <p:cNvGrpSpPr/>
          <p:nvPr/>
        </p:nvGrpSpPr>
        <p:grpSpPr>
          <a:xfrm>
            <a:off x="5658064" y="2503563"/>
            <a:ext cx="1542836" cy="1040705"/>
            <a:chOff x="5658064" y="2331145"/>
            <a:chExt cx="1542836" cy="1040705"/>
          </a:xfrm>
        </p:grpSpPr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E8620BF1-E39E-4826-AFB9-3044A7809F7D}"/>
                </a:ext>
              </a:extLst>
            </p:cNvPr>
            <p:cNvCxnSpPr/>
            <p:nvPr/>
          </p:nvCxnSpPr>
          <p:spPr>
            <a:xfrm>
              <a:off x="5658064" y="3371850"/>
              <a:ext cx="1542836" cy="0"/>
            </a:xfrm>
            <a:prstGeom prst="straightConnector1">
              <a:avLst/>
            </a:prstGeom>
            <a:ln w="38100">
              <a:solidFill>
                <a:srgbClr val="42958D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41642EA8-346A-425D-8E33-9EE96D74BF20}"/>
                </a:ext>
              </a:extLst>
            </p:cNvPr>
            <p:cNvCxnSpPr>
              <a:cxnSpLocks/>
              <a:endCxn id="24" idx="2"/>
            </p:cNvCxnSpPr>
            <p:nvPr/>
          </p:nvCxnSpPr>
          <p:spPr>
            <a:xfrm flipV="1">
              <a:off x="6429482" y="2331145"/>
              <a:ext cx="0" cy="1040705"/>
            </a:xfrm>
            <a:prstGeom prst="straightConnector1">
              <a:avLst/>
            </a:prstGeom>
            <a:ln w="38100">
              <a:solidFill>
                <a:srgbClr val="42958D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22596041-1904-43ED-8644-8AD73368EABD}"/>
              </a:ext>
            </a:extLst>
          </p:cNvPr>
          <p:cNvCxnSpPr>
            <a:cxnSpLocks/>
          </p:cNvCxnSpPr>
          <p:nvPr/>
        </p:nvCxnSpPr>
        <p:spPr>
          <a:xfrm flipH="1">
            <a:off x="5291054" y="3544268"/>
            <a:ext cx="1138428" cy="1040705"/>
          </a:xfrm>
          <a:prstGeom prst="straightConnector1">
            <a:avLst/>
          </a:prstGeom>
          <a:ln w="38100">
            <a:solidFill>
              <a:srgbClr val="42958D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F5D66D0F-C153-47EF-935A-2EB4797BBA27}"/>
              </a:ext>
            </a:extLst>
          </p:cNvPr>
          <p:cNvCxnSpPr>
            <a:cxnSpLocks/>
          </p:cNvCxnSpPr>
          <p:nvPr/>
        </p:nvCxnSpPr>
        <p:spPr>
          <a:xfrm>
            <a:off x="6429482" y="3544268"/>
            <a:ext cx="1138428" cy="1040705"/>
          </a:xfrm>
          <a:prstGeom prst="straightConnector1">
            <a:avLst/>
          </a:prstGeom>
          <a:ln w="38100">
            <a:solidFill>
              <a:srgbClr val="42958D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FF758C0-D279-43C6-BFE6-08F22256F917}"/>
              </a:ext>
            </a:extLst>
          </p:cNvPr>
          <p:cNvSpPr txBox="1"/>
          <p:nvPr/>
        </p:nvSpPr>
        <p:spPr>
          <a:xfrm>
            <a:off x="4530971" y="2585668"/>
            <a:ext cx="515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295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4FBC4E-8EBE-4F4F-9BD3-A0BB3502EB55}"/>
              </a:ext>
            </a:extLst>
          </p:cNvPr>
          <p:cNvSpPr txBox="1"/>
          <p:nvPr/>
        </p:nvSpPr>
        <p:spPr>
          <a:xfrm>
            <a:off x="7779634" y="2585668"/>
            <a:ext cx="59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295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ДС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124962-8265-4831-9E65-DBD8D90CDC18}"/>
              </a:ext>
            </a:extLst>
          </p:cNvPr>
          <p:cNvSpPr txBox="1"/>
          <p:nvPr/>
        </p:nvSpPr>
        <p:spPr>
          <a:xfrm>
            <a:off x="6088496" y="1029642"/>
            <a:ext cx="75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295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A1930C-7833-4056-886D-C51EE3D64C1D}"/>
              </a:ext>
            </a:extLst>
          </p:cNvPr>
          <p:cNvSpPr txBox="1"/>
          <p:nvPr/>
        </p:nvSpPr>
        <p:spPr>
          <a:xfrm>
            <a:off x="4471523" y="4590933"/>
            <a:ext cx="1396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295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сроки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C87A28-858F-4A3E-8062-07A4CD1F5176}"/>
              </a:ext>
            </a:extLst>
          </p:cNvPr>
          <p:cNvSpPr txBox="1"/>
          <p:nvPr/>
        </p:nvSpPr>
        <p:spPr>
          <a:xfrm>
            <a:off x="7488211" y="4630301"/>
            <a:ext cx="1396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295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тарифы</a:t>
            </a:r>
          </a:p>
        </p:txBody>
      </p:sp>
    </p:spTree>
    <p:extLst>
      <p:ext uri="{BB962C8B-B14F-4D97-AF65-F5344CB8AC3E}">
        <p14:creationId xmlns:p14="http://schemas.microsoft.com/office/powerpoint/2010/main" val="1281339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613934-6524-4993-A5C4-FE31CA706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7B81FC3-2ACC-4110-8039-2FD0EE9C0C0C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9144000" cy="620281"/>
          </a:xfrm>
          <a:prstGeom prst="rect">
            <a:avLst/>
          </a:prstGeom>
          <a:solidFill>
            <a:srgbClr val="42958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Рабочая группа при Комиссии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1EDB14D-58D1-4C91-ACA9-BC31AB0FCC28}"/>
              </a:ext>
            </a:extLst>
          </p:cNvPr>
          <p:cNvGrpSpPr/>
          <p:nvPr/>
        </p:nvGrpSpPr>
        <p:grpSpPr>
          <a:xfrm>
            <a:off x="2005830" y="1674338"/>
            <a:ext cx="2350476" cy="920261"/>
            <a:chOff x="3587262" y="996462"/>
            <a:chExt cx="2350476" cy="920261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BAC5A986-906D-49D5-8FEB-201BD7ED0570}"/>
                </a:ext>
              </a:extLst>
            </p:cNvPr>
            <p:cNvSpPr/>
            <p:nvPr/>
          </p:nvSpPr>
          <p:spPr>
            <a:xfrm>
              <a:off x="3587262" y="996462"/>
              <a:ext cx="2350476" cy="92026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A97E890-F29E-410A-A319-C925EBB96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600" y="1019910"/>
              <a:ext cx="590287" cy="79583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71AF474-65F5-44E8-A23C-5BB4C9B9A311}"/>
                </a:ext>
              </a:extLst>
            </p:cNvPr>
            <p:cNvSpPr txBox="1"/>
            <p:nvPr/>
          </p:nvSpPr>
          <p:spPr>
            <a:xfrm>
              <a:off x="4559312" y="123316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МЗ МО</a:t>
              </a: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4463D1E6-1A71-4E29-9479-3CCFF2C19492}"/>
              </a:ext>
            </a:extLst>
          </p:cNvPr>
          <p:cNvGrpSpPr/>
          <p:nvPr/>
        </p:nvGrpSpPr>
        <p:grpSpPr>
          <a:xfrm>
            <a:off x="6393474" y="3703646"/>
            <a:ext cx="2350476" cy="929514"/>
            <a:chOff x="6336324" y="2113966"/>
            <a:chExt cx="2350476" cy="929514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544A511A-EE9F-414B-B7A5-72E1FC79D279}"/>
                </a:ext>
              </a:extLst>
            </p:cNvPr>
            <p:cNvSpPr/>
            <p:nvPr/>
          </p:nvSpPr>
          <p:spPr>
            <a:xfrm>
              <a:off x="6336324" y="2123219"/>
              <a:ext cx="2350476" cy="92026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7CC2992-00B3-4DD6-AACB-97A6957285BD}"/>
                </a:ext>
              </a:extLst>
            </p:cNvPr>
            <p:cNvSpPr txBox="1"/>
            <p:nvPr/>
          </p:nvSpPr>
          <p:spPr>
            <a:xfrm>
              <a:off x="7409531" y="2283246"/>
              <a:ext cx="1143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ТФОМС МО</a:t>
              </a: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FD556BB-2C95-49D8-AD15-479AD8A9D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0271" y1="61860" x2="50271" y2="61860"/>
                          <a14:foregroundMark x1="50271" y1="62481" x2="49729" y2="68682"/>
                          <a14:foregroundMark x1="13279" y1="79845" x2="13279" y2="79845"/>
                          <a14:foregroundMark x1="24255" y1="77674" x2="24255" y2="77674"/>
                          <a14:foregroundMark x1="35772" y1="77674" x2="35772" y2="77674"/>
                          <a14:foregroundMark x1="50271" y1="81240" x2="50271" y2="81240"/>
                          <a14:foregroundMark x1="58130" y1="78450" x2="58130" y2="78450"/>
                          <a14:foregroundMark x1="78184" y1="80465" x2="78184" y2="80465"/>
                          <a14:foregroundMark x1="86043" y1="80465" x2="86043" y2="804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8878" y="2113966"/>
              <a:ext cx="968099" cy="846103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A84B8A5F-3D7B-4650-801B-5AB4EFCC3B25}"/>
              </a:ext>
            </a:extLst>
          </p:cNvPr>
          <p:cNvGrpSpPr/>
          <p:nvPr/>
        </p:nvGrpSpPr>
        <p:grpSpPr>
          <a:xfrm>
            <a:off x="3365888" y="5621158"/>
            <a:ext cx="2362237" cy="920261"/>
            <a:chOff x="3396762" y="5413050"/>
            <a:chExt cx="2362237" cy="920261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E34FBC2C-46DE-4565-8642-751FC64970C2}"/>
                </a:ext>
              </a:extLst>
            </p:cNvPr>
            <p:cNvSpPr/>
            <p:nvPr/>
          </p:nvSpPr>
          <p:spPr>
            <a:xfrm>
              <a:off x="3396762" y="5413050"/>
              <a:ext cx="2350476" cy="92026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35EBBD-73DF-45E4-BFB6-86292BAD9651}"/>
                </a:ext>
              </a:extLst>
            </p:cNvPr>
            <p:cNvSpPr txBox="1"/>
            <p:nvPr/>
          </p:nvSpPr>
          <p:spPr>
            <a:xfrm>
              <a:off x="4133387" y="5550014"/>
              <a:ext cx="16256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Медицинские организации</a:t>
              </a:r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2E1C0FF-BC48-4E97-96AD-ACE2CA744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16" b="89691" l="9174" r="89908">
                          <a14:foregroundMark x1="33945" y1="7216" x2="34862" y2="23711"/>
                          <a14:foregroundMark x1="73394" y1="21649" x2="58716" y2="17526"/>
                          <a14:foregroundMark x1="58716" y1="17526" x2="21101" y2="36082"/>
                          <a14:foregroundMark x1="50459" y1="83505" x2="66055" y2="86598"/>
                          <a14:foregroundMark x1="66055" y1="86598" x2="82569" y2="86598"/>
                          <a14:foregroundMark x1="82569" y1="86598" x2="84404" y2="865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217" y="5556348"/>
              <a:ext cx="712052" cy="633661"/>
            </a:xfrm>
            <a:prstGeom prst="rect">
              <a:avLst/>
            </a:prstGeom>
          </p:spPr>
        </p:pic>
      </p:grpSp>
      <p:sp>
        <p:nvSpPr>
          <p:cNvPr id="58" name="Овал 57">
            <a:extLst>
              <a:ext uri="{FF2B5EF4-FFF2-40B4-BE49-F238E27FC236}">
                <a16:creationId xmlns:a16="http://schemas.microsoft.com/office/drawing/2014/main" id="{DF00E83D-8B39-4C65-843D-9E322A25FE2D}"/>
              </a:ext>
            </a:extLst>
          </p:cNvPr>
          <p:cNvSpPr/>
          <p:nvPr/>
        </p:nvSpPr>
        <p:spPr>
          <a:xfrm>
            <a:off x="3261991" y="3018232"/>
            <a:ext cx="2620017" cy="219176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Рабочей группы</a:t>
            </a:r>
            <a:b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8AF978E-7A8B-4431-B31C-42DF63390AE1}"/>
              </a:ext>
            </a:extLst>
          </p:cNvPr>
          <p:cNvSpPr txBox="1"/>
          <p:nvPr/>
        </p:nvSpPr>
        <p:spPr>
          <a:xfrm>
            <a:off x="193690" y="685644"/>
            <a:ext cx="8706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рабочей группы по подготовке проекта Тарифного соглашения на оплату медицинской помощи и распределению объемов медицинской помощи утвержден решением Комиссии от 30.06.2021 № 120.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9AE5FE2-EA8C-4AB8-9089-A2DCB3EE1BFD}"/>
              </a:ext>
            </a:extLst>
          </p:cNvPr>
          <p:cNvGrpSpPr/>
          <p:nvPr/>
        </p:nvGrpSpPr>
        <p:grpSpPr>
          <a:xfrm>
            <a:off x="400050" y="3735960"/>
            <a:ext cx="2350476" cy="920261"/>
            <a:chOff x="457200" y="3746454"/>
            <a:chExt cx="2350476" cy="920261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3EE91B49-0F04-4C72-90E2-E890A11F1D12}"/>
                </a:ext>
              </a:extLst>
            </p:cNvPr>
            <p:cNvSpPr/>
            <p:nvPr/>
          </p:nvSpPr>
          <p:spPr>
            <a:xfrm>
              <a:off x="457200" y="3746454"/>
              <a:ext cx="2350476" cy="92026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0FB7DF6-4BB6-47AB-B7B7-89187B788203}"/>
                </a:ext>
              </a:extLst>
            </p:cNvPr>
            <p:cNvSpPr txBox="1"/>
            <p:nvPr/>
          </p:nvSpPr>
          <p:spPr>
            <a:xfrm>
              <a:off x="1382519" y="4021918"/>
              <a:ext cx="12466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/>
                <a:t>МЭФ МО</a:t>
              </a:r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C3CA4A22-BA08-434E-B8FD-B6D236D35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26" y="3769919"/>
              <a:ext cx="608759" cy="820737"/>
            </a:xfrm>
            <a:prstGeom prst="rect">
              <a:avLst/>
            </a:prstGeom>
          </p:spPr>
        </p:pic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B57E4E6D-9BD8-4BBC-9377-4A35C2F3A007}"/>
              </a:ext>
            </a:extLst>
          </p:cNvPr>
          <p:cNvSpPr/>
          <p:nvPr/>
        </p:nvSpPr>
        <p:spPr>
          <a:xfrm>
            <a:off x="4812324" y="1682192"/>
            <a:ext cx="2350476" cy="92026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ГКУ «Центр внедрения изменений МЗ МО»</a:t>
            </a:r>
          </a:p>
        </p:txBody>
      </p:sp>
      <p:sp>
        <p:nvSpPr>
          <p:cNvPr id="7" name="Знак ''плюс'' 6">
            <a:extLst>
              <a:ext uri="{FF2B5EF4-FFF2-40B4-BE49-F238E27FC236}">
                <a16:creationId xmlns:a16="http://schemas.microsoft.com/office/drawing/2014/main" id="{09D8B659-E640-4256-B514-90D4C3A928F3}"/>
              </a:ext>
            </a:extLst>
          </p:cNvPr>
          <p:cNvSpPr/>
          <p:nvPr/>
        </p:nvSpPr>
        <p:spPr>
          <a:xfrm>
            <a:off x="4444230" y="2006600"/>
            <a:ext cx="280170" cy="228600"/>
          </a:xfrm>
          <a:prstGeom prst="mathPlus">
            <a:avLst/>
          </a:prstGeom>
          <a:solidFill>
            <a:srgbClr val="429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716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161C0B-22F6-4705-BC06-1ABD176F1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C8E7F72-8DC4-4DE2-AF9F-823D7216D15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07976"/>
          </a:xfrm>
          <a:prstGeom prst="rect">
            <a:avLst/>
          </a:prstGeom>
          <a:solidFill>
            <a:srgbClr val="42958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Заявки МО по корректировке объемов оказания медицинской помощи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FD5ADB-6BD4-433D-A33B-DB4F85E7D7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00" y="2500587"/>
            <a:ext cx="838607" cy="7176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8AAEF0-9A38-481A-8EA1-F4D141E2DA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46" y="2928626"/>
            <a:ext cx="592673" cy="6385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B140E3-BCD3-4DCF-9FA3-BC2AA1FD45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91" y="3936919"/>
            <a:ext cx="1371885" cy="10864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9A1921-B10F-4BC1-9450-2E6B68DBA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92" y="2494275"/>
            <a:ext cx="732808" cy="6786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8B8561-3F79-42D1-912D-9FDA7FE64A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402" y="2449591"/>
            <a:ext cx="838607" cy="756217"/>
          </a:xfrm>
          <a:prstGeom prst="rect">
            <a:avLst/>
          </a:prstGeom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00829EAF-578F-4B4A-B8F8-79F22C35744E}"/>
              </a:ext>
            </a:extLst>
          </p:cNvPr>
          <p:cNvCxnSpPr>
            <a:cxnSpLocks/>
          </p:cNvCxnSpPr>
          <p:nvPr/>
        </p:nvCxnSpPr>
        <p:spPr>
          <a:xfrm>
            <a:off x="1900450" y="2858738"/>
            <a:ext cx="943105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90B2882-E6A7-4E22-AD74-AE864FE7B94A}"/>
              </a:ext>
            </a:extLst>
          </p:cNvPr>
          <p:cNvSpPr txBox="1"/>
          <p:nvPr/>
        </p:nvSpPr>
        <p:spPr>
          <a:xfrm>
            <a:off x="1720456" y="3069737"/>
            <a:ext cx="1277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направляет заявку в адрес Комиссии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8D66A2EA-F678-46C6-8EA8-FD595F83767D}"/>
              </a:ext>
            </a:extLst>
          </p:cNvPr>
          <p:cNvSpPr/>
          <p:nvPr/>
        </p:nvSpPr>
        <p:spPr>
          <a:xfrm>
            <a:off x="2210739" y="2635088"/>
            <a:ext cx="234157" cy="199553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40B2B8-7F51-48B4-A9D2-CB5E1F25707B}"/>
              </a:ext>
            </a:extLst>
          </p:cNvPr>
          <p:cNvSpPr txBox="1"/>
          <p:nvPr/>
        </p:nvSpPr>
        <p:spPr>
          <a:xfrm>
            <a:off x="82950" y="3247922"/>
            <a:ext cx="1069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организация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E0A166-E486-4724-8EE9-86E432797999}"/>
              </a:ext>
            </a:extLst>
          </p:cNvPr>
          <p:cNvSpPr txBox="1"/>
          <p:nvPr/>
        </p:nvSpPr>
        <p:spPr>
          <a:xfrm>
            <a:off x="870957" y="3518268"/>
            <a:ext cx="1069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717950-B8FD-4B5E-A0C2-EB508B7BBE0E}"/>
              </a:ext>
            </a:extLst>
          </p:cNvPr>
          <p:cNvSpPr txBox="1"/>
          <p:nvPr/>
        </p:nvSpPr>
        <p:spPr>
          <a:xfrm>
            <a:off x="141768" y="4857946"/>
            <a:ext cx="2660641" cy="1780342"/>
          </a:xfrm>
          <a:prstGeom prst="cloudCallout">
            <a:avLst>
              <a:gd name="adj1" fmla="val 56086"/>
              <a:gd name="adj2" fmla="val -69733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группа рассматривает заявки и формирует предложение для Комиссии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A2F430-35CB-44F5-BBCC-DFFA909D5292}"/>
              </a:ext>
            </a:extLst>
          </p:cNvPr>
          <p:cNvSpPr txBox="1"/>
          <p:nvPr/>
        </p:nvSpPr>
        <p:spPr>
          <a:xfrm>
            <a:off x="5590130" y="3148388"/>
            <a:ext cx="1069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Комиссии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89C37F-5FAA-41DE-ABBC-24D9AC2590FE}"/>
              </a:ext>
            </a:extLst>
          </p:cNvPr>
          <p:cNvSpPr txBox="1"/>
          <p:nvPr/>
        </p:nvSpPr>
        <p:spPr>
          <a:xfrm>
            <a:off x="8038402" y="3282931"/>
            <a:ext cx="1069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6C896FE-5A3C-41CD-9AF2-22ABDD3DC8F2}"/>
              </a:ext>
            </a:extLst>
          </p:cNvPr>
          <p:cNvGrpSpPr/>
          <p:nvPr/>
        </p:nvGrpSpPr>
        <p:grpSpPr>
          <a:xfrm>
            <a:off x="4304634" y="2647728"/>
            <a:ext cx="1273562" cy="1178254"/>
            <a:chOff x="6842244" y="4620884"/>
            <a:chExt cx="1609933" cy="1571005"/>
          </a:xfrm>
        </p:grpSpPr>
        <p:cxnSp>
          <p:nvCxnSpPr>
            <p:cNvPr id="20" name="Прямая со стрелкой 19">
              <a:extLst>
                <a:ext uri="{FF2B5EF4-FFF2-40B4-BE49-F238E27FC236}">
                  <a16:creationId xmlns:a16="http://schemas.microsoft.com/office/drawing/2014/main" id="{7EE889F9-8905-4FEE-B28C-E38866BEFCD8}"/>
                </a:ext>
              </a:extLst>
            </p:cNvPr>
            <p:cNvCxnSpPr>
              <a:cxnSpLocks/>
            </p:cNvCxnSpPr>
            <p:nvPr/>
          </p:nvCxnSpPr>
          <p:spPr>
            <a:xfrm>
              <a:off x="6956745" y="4915214"/>
              <a:ext cx="1489068" cy="0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A4B5EC5-91D0-4E44-8209-3DB73D918C5A}"/>
                </a:ext>
              </a:extLst>
            </p:cNvPr>
            <p:cNvSpPr txBox="1"/>
            <p:nvPr/>
          </p:nvSpPr>
          <p:spPr>
            <a:xfrm>
              <a:off x="6842244" y="5083893"/>
              <a:ext cx="160993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ru-RU" sz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заявка рассматривается членами Комиссии</a:t>
              </a:r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E1AC7FBF-94C8-417A-A2F8-E1B6C9B1C478}"/>
                </a:ext>
              </a:extLst>
            </p:cNvPr>
            <p:cNvSpPr/>
            <p:nvPr/>
          </p:nvSpPr>
          <p:spPr>
            <a:xfrm>
              <a:off x="7508998" y="4620884"/>
              <a:ext cx="353841" cy="266071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105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0AF744C3-7A40-4540-9D2C-E1F2145201FB}"/>
              </a:ext>
            </a:extLst>
          </p:cNvPr>
          <p:cNvGrpSpPr/>
          <p:nvPr/>
        </p:nvGrpSpPr>
        <p:grpSpPr>
          <a:xfrm>
            <a:off x="6671912" y="2652584"/>
            <a:ext cx="1207450" cy="1384116"/>
            <a:chOff x="6877473" y="4620884"/>
            <a:chExt cx="1609933" cy="1845486"/>
          </a:xfrm>
        </p:grpSpPr>
        <p:cxnSp>
          <p:nvCxnSpPr>
            <p:cNvPr id="24" name="Прямая со стрелкой 23">
              <a:extLst>
                <a:ext uri="{FF2B5EF4-FFF2-40B4-BE49-F238E27FC236}">
                  <a16:creationId xmlns:a16="http://schemas.microsoft.com/office/drawing/2014/main" id="{684AD365-9E36-4890-90E1-2BF0150F129D}"/>
                </a:ext>
              </a:extLst>
            </p:cNvPr>
            <p:cNvCxnSpPr>
              <a:cxnSpLocks/>
            </p:cNvCxnSpPr>
            <p:nvPr/>
          </p:nvCxnSpPr>
          <p:spPr>
            <a:xfrm>
              <a:off x="6956745" y="4915214"/>
              <a:ext cx="1489068" cy="0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F995AC1-7F54-482A-B00E-77BB2F54C519}"/>
                </a:ext>
              </a:extLst>
            </p:cNvPr>
            <p:cNvSpPr txBox="1"/>
            <p:nvPr/>
          </p:nvSpPr>
          <p:spPr>
            <a:xfrm>
              <a:off x="6877473" y="5112154"/>
              <a:ext cx="1609933" cy="1354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ru-RU" sz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заседании Комиссии голосованием выносится решение</a:t>
              </a:r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D1840C7B-7D7A-4D16-A216-758FF726DB30}"/>
                </a:ext>
              </a:extLst>
            </p:cNvPr>
            <p:cNvSpPr/>
            <p:nvPr/>
          </p:nvSpPr>
          <p:spPr>
            <a:xfrm>
              <a:off x="7594074" y="4620884"/>
              <a:ext cx="312209" cy="266071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105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1633330D-47C6-486B-A970-58AAB04FDE0A}"/>
              </a:ext>
            </a:extLst>
          </p:cNvPr>
          <p:cNvSpPr/>
          <p:nvPr/>
        </p:nvSpPr>
        <p:spPr>
          <a:xfrm>
            <a:off x="141768" y="1192177"/>
            <a:ext cx="8843962" cy="838607"/>
          </a:xfrm>
          <a:prstGeom prst="roundRect">
            <a:avLst/>
          </a:prstGeom>
          <a:noFill/>
          <a:ln>
            <a:solidFill>
              <a:srgbClr val="429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заявок о выделении или корректировке объемов медицинской помощи на заседании Комиссии по разработке территориальной программы ОМС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23C01600-8EF1-4B7F-8489-F3FCA22357F7}"/>
              </a:ext>
            </a:extLst>
          </p:cNvPr>
          <p:cNvGrpSpPr/>
          <p:nvPr/>
        </p:nvGrpSpPr>
        <p:grpSpPr>
          <a:xfrm>
            <a:off x="3016365" y="2959849"/>
            <a:ext cx="1242083" cy="866133"/>
            <a:chOff x="3016365" y="3212516"/>
            <a:chExt cx="1242083" cy="866133"/>
          </a:xfrm>
        </p:grpSpPr>
        <p:cxnSp>
          <p:nvCxnSpPr>
            <p:cNvPr id="3" name="Прямая со стрелкой 2">
              <a:extLst>
                <a:ext uri="{FF2B5EF4-FFF2-40B4-BE49-F238E27FC236}">
                  <a16:creationId xmlns:a16="http://schemas.microsoft.com/office/drawing/2014/main" id="{FE224E8A-BBD7-4378-8E84-F7EB74A4E366}"/>
                </a:ext>
              </a:extLst>
            </p:cNvPr>
            <p:cNvCxnSpPr>
              <a:cxnSpLocks/>
            </p:cNvCxnSpPr>
            <p:nvPr/>
          </p:nvCxnSpPr>
          <p:spPr>
            <a:xfrm>
              <a:off x="3016365" y="3215845"/>
              <a:ext cx="641235" cy="86280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>
              <a:extLst>
                <a:ext uri="{FF2B5EF4-FFF2-40B4-BE49-F238E27FC236}">
                  <a16:creationId xmlns:a16="http://schemas.microsoft.com/office/drawing/2014/main" id="{E2D3B112-19CF-49FE-BBE4-1DB6006E9CFE}"/>
                </a:ext>
              </a:extLst>
            </p:cNvPr>
            <p:cNvCxnSpPr/>
            <p:nvPr/>
          </p:nvCxnSpPr>
          <p:spPr>
            <a:xfrm flipV="1">
              <a:off x="3657600" y="3212516"/>
              <a:ext cx="600848" cy="86280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5B76326-628A-42CE-9904-643C23A84547}"/>
              </a:ext>
            </a:extLst>
          </p:cNvPr>
          <p:cNvSpPr txBox="1"/>
          <p:nvPr/>
        </p:nvSpPr>
        <p:spPr>
          <a:xfrm>
            <a:off x="4972035" y="4524131"/>
            <a:ext cx="3619173" cy="1770698"/>
          </a:xfrm>
          <a:prstGeom prst="wedgeRoundRectCallout">
            <a:avLst>
              <a:gd name="adj1" fmla="val 47982"/>
              <a:gd name="adj2" fmla="val -76115"/>
              <a:gd name="adj3" fmla="val 16667"/>
            </a:avLst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Комиссии оформляются протоколом.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Выписка из протокола решения Комиссии размещается на официальном сайте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МЗ МО и ТФОМС МО в сети "Интернет" в течение двух рабочих дней со дня их распределения.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0FABD608-CC2D-47B4-91E2-9280634CBB19}"/>
              </a:ext>
            </a:extLst>
          </p:cNvPr>
          <p:cNvSpPr/>
          <p:nvPr/>
        </p:nvSpPr>
        <p:spPr>
          <a:xfrm>
            <a:off x="3522532" y="3169143"/>
            <a:ext cx="279911" cy="199553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23159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EA59EE7-C8E4-4531-92B4-00E4F820D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15" y="2197608"/>
            <a:ext cx="4923692" cy="320907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КС: ВМП, эндопротезирование, койки краткосрочного пребывания, лучевая терапия; 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ДС: гепатит С, лучевая терапия; 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АПП: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FotoFinder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посещение школы сахарного диабета.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7F1B2F-FA5D-44C8-AFF9-2F66A5580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02B5E79-0418-4196-A1BF-8E60F2CF21B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62986"/>
          </a:xfrm>
          <a:prstGeom prst="rect">
            <a:avLst/>
          </a:prstGeom>
          <a:solidFill>
            <a:srgbClr val="42958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Разработка и введение новых групп планирования</a:t>
            </a:r>
          </a:p>
        </p:txBody>
      </p:sp>
      <p:pic>
        <p:nvPicPr>
          <p:cNvPr id="6" name="Рисунок 5" descr="Computer Icons Hospital Bed Patient Health Care PNG, Clipart, Angle, Area,  Bed, Blue, Brand Free PNG">
            <a:extLst>
              <a:ext uri="{FF2B5EF4-FFF2-40B4-BE49-F238E27FC236}">
                <a16:creationId xmlns:a16="http://schemas.microsoft.com/office/drawing/2014/main" id="{B8315B5F-EC10-44E3-8BFF-B5DF82C23742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49" b="89961" l="9890" r="89973">
                        <a14:foregroundMark x1="53571" y1="16339" x2="53434" y2="18110"/>
                        <a14:foregroundMark x1="52885" y1="18701" x2="53159" y2="16535"/>
                        <a14:foregroundMark x1="53434" y1="16732" x2="51099" y2="15748"/>
                        <a14:foregroundMark x1="53159" y1="17717" x2="54396" y2="15551"/>
                        <a14:foregroundMark x1="72802" y1="24606" x2="74451" y2="26181"/>
                        <a14:foregroundMark x1="71429" y1="40551" x2="62912" y2="51575"/>
                        <a14:foregroundMark x1="62912" y1="51575" x2="69918" y2="44488"/>
                        <a14:foregroundMark x1="69918" y1="44488" x2="59753" y2="52559"/>
                        <a14:foregroundMark x1="59753" y1="52559" x2="53571" y2="52756"/>
                        <a14:foregroundMark x1="47775" y1="17828" x2="46978" y2="19685"/>
                        <a14:foregroundMark x1="49181" y1="14554" x2="48167" y2="16916"/>
                        <a14:foregroundMark x1="51374" y1="9449" x2="50404" y2="11707"/>
                        <a14:foregroundMark x1="46978" y1="19685" x2="46429" y2="45669"/>
                        <a14:foregroundMark x1="52610" y1="33661" x2="57555" y2="53740"/>
                        <a14:foregroundMark x1="17170" y1="56693" x2="17170" y2="56693"/>
                        <a14:foregroundMark x1="22390" y1="76378" x2="22390" y2="76378"/>
                        <a14:foregroundMark x1="83242" y1="70866" x2="83242" y2="70866"/>
                        <a14:backgroundMark x1="49451" y1="10827" x2="48626" y2="12402"/>
                        <a14:backgroundMark x1="50412" y1="11811" x2="51099" y2="12402"/>
                        <a14:backgroundMark x1="48214" y1="16929" x2="48077" y2="17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302" y="2292911"/>
            <a:ext cx="1582613" cy="945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BD5A3C-C0E5-463F-9E38-A4BA6CAEB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6200" l="10000" r="90000">
                        <a14:foregroundMark x1="63222" y1="41600" x2="63111" y2="48600"/>
                        <a14:foregroundMark x1="56111" y1="7000" x2="61667" y2="6600"/>
                        <a14:foregroundMark x1="61667" y1="6600" x2="61889" y2="6800"/>
                        <a14:foregroundMark x1="36111" y1="22400" x2="35778" y2="23400"/>
                        <a14:foregroundMark x1="37556" y1="48000" x2="29000" y2="60800"/>
                        <a14:foregroundMark x1="29000" y1="60800" x2="28444" y2="62400"/>
                        <a14:foregroundMark x1="35333" y1="81800" x2="50222" y2="82000"/>
                        <a14:foregroundMark x1="37667" y1="93800" x2="46444" y2="95000"/>
                        <a14:foregroundMark x1="65111" y1="77200" x2="65333" y2="96200"/>
                        <a14:foregroundMark x1="58000" y1="1000" x2="58000" y2="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854" y="4307810"/>
            <a:ext cx="1520303" cy="8446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7135A4A-7BAF-4395-9A9B-B0CCCC02A2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2" b="97885" l="10000" r="90000">
                        <a14:foregroundMark x1="38444" y1="30385" x2="38444" y2="30385"/>
                        <a14:foregroundMark x1="26444" y1="92692" x2="26444" y2="92692"/>
                        <a14:foregroundMark x1="40333" y1="94038" x2="40333" y2="94038"/>
                        <a14:foregroundMark x1="45000" y1="96346" x2="45000" y2="96346"/>
                        <a14:foregroundMark x1="26000" y1="97115" x2="26000" y2="97115"/>
                        <a14:foregroundMark x1="40778" y1="97308" x2="40778" y2="97308"/>
                        <a14:foregroundMark x1="44778" y1="97885" x2="44778" y2="97885"/>
                        <a14:foregroundMark x1="61222" y1="6538" x2="61222" y2="6538"/>
                        <a14:foregroundMark x1="65111" y1="962" x2="65111" y2="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645" y="3238573"/>
            <a:ext cx="1636723" cy="94566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0E2409D-421A-4654-8AD7-1BF321D3C8CD}"/>
              </a:ext>
            </a:extLst>
          </p:cNvPr>
          <p:cNvSpPr/>
          <p:nvPr/>
        </p:nvSpPr>
        <p:spPr>
          <a:xfrm>
            <a:off x="750215" y="5388166"/>
            <a:ext cx="7555523" cy="919401"/>
          </a:xfrm>
          <a:prstGeom prst="roundRect">
            <a:avLst/>
          </a:prstGeom>
          <a:ln>
            <a:solidFill>
              <a:srgbClr val="42958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планируется ввести новую группу планирования в КС и ДС: генная инженерия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AACA0FA-3FE2-4F20-B0B0-F08A0119A006}"/>
              </a:ext>
            </a:extLst>
          </p:cNvPr>
          <p:cNvSpPr/>
          <p:nvPr/>
        </p:nvSpPr>
        <p:spPr>
          <a:xfrm>
            <a:off x="533400" y="777564"/>
            <a:ext cx="79891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в целях обеспечения доступности оказания медицинской помощи ТФОМС МО введены новые  группы планирования:</a:t>
            </a:r>
          </a:p>
        </p:txBody>
      </p:sp>
    </p:spTree>
    <p:extLst>
      <p:ext uri="{BB962C8B-B14F-4D97-AF65-F5344CB8AC3E}">
        <p14:creationId xmlns:p14="http://schemas.microsoft.com/office/powerpoint/2010/main" val="1111469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73A204-A7C2-41ED-AE3B-139B69C1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25EC275-38C4-4737-ADD7-F6C5075812B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62986"/>
          </a:xfrm>
          <a:prstGeom prst="rect">
            <a:avLst/>
          </a:prstGeom>
          <a:solidFill>
            <a:srgbClr val="42958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Контроль объемов медицинской помощи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09738FD-2A4E-4431-8987-84FA1CC40FD8}"/>
              </a:ext>
            </a:extLst>
          </p:cNvPr>
          <p:cNvSpPr/>
          <p:nvPr/>
        </p:nvSpPr>
        <p:spPr>
          <a:xfrm>
            <a:off x="2923673" y="860142"/>
            <a:ext cx="3296653" cy="71508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ТПГГ МО</a:t>
            </a:r>
          </a:p>
          <a:p>
            <a:pPr algn="ctr"/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(субвенция и МБТ)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F4EAB322-1A56-48DE-9E8A-DB796C5D6788}"/>
              </a:ext>
            </a:extLst>
          </p:cNvPr>
          <p:cNvCxnSpPr>
            <a:cxnSpLocks/>
          </p:cNvCxnSpPr>
          <p:nvPr/>
        </p:nvCxnSpPr>
        <p:spPr>
          <a:xfrm flipH="1">
            <a:off x="4571999" y="1630279"/>
            <a:ext cx="2" cy="4313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>
            <a:extLst>
              <a:ext uri="{FF2B5EF4-FFF2-40B4-BE49-F238E27FC236}">
                <a16:creationId xmlns:a16="http://schemas.microsoft.com/office/drawing/2014/main" id="{CE3A422C-EDAC-4CEF-BA90-E78E7FA2B153}"/>
              </a:ext>
            </a:extLst>
          </p:cNvPr>
          <p:cNvSpPr/>
          <p:nvPr/>
        </p:nvSpPr>
        <p:spPr>
          <a:xfrm>
            <a:off x="3847096" y="2182678"/>
            <a:ext cx="1449806" cy="80611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ТФОМС МО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82BBF5-38C8-4919-9F54-1288E05022C4}"/>
              </a:ext>
            </a:extLst>
          </p:cNvPr>
          <p:cNvSpPr txBox="1"/>
          <p:nvPr/>
        </p:nvSpPr>
        <p:spPr>
          <a:xfrm>
            <a:off x="5203657" y="1700443"/>
            <a:ext cx="297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 в размере 1/12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69AAECD6-2A63-483E-AFEB-DE4C3F8B1F1E}"/>
              </a:ext>
            </a:extLst>
          </p:cNvPr>
          <p:cNvCxnSpPr>
            <a:cxnSpLocks/>
          </p:cNvCxnSpPr>
          <p:nvPr/>
        </p:nvCxnSpPr>
        <p:spPr>
          <a:xfrm flipH="1">
            <a:off x="2658978" y="2587987"/>
            <a:ext cx="103471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AFC2E8B-2F4A-4E8A-889B-EF80B6B0C41A}"/>
              </a:ext>
            </a:extLst>
          </p:cNvPr>
          <p:cNvSpPr/>
          <p:nvPr/>
        </p:nvSpPr>
        <p:spPr>
          <a:xfrm>
            <a:off x="276727" y="2333764"/>
            <a:ext cx="2213810" cy="71508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1/12 на МТР</a:t>
            </a:r>
          </a:p>
          <a:p>
            <a:pPr algn="ctr"/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(уходящий поток)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B42C1D3-EF99-43CF-B73A-BBC26C555877}"/>
              </a:ext>
            </a:extLst>
          </p:cNvPr>
          <p:cNvCxnSpPr>
            <a:cxnSpLocks/>
          </p:cNvCxnSpPr>
          <p:nvPr/>
        </p:nvCxnSpPr>
        <p:spPr>
          <a:xfrm>
            <a:off x="4578015" y="3056021"/>
            <a:ext cx="0" cy="4812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67ED37EC-DFA1-4B99-B6ED-EB546D70737B}"/>
              </a:ext>
            </a:extLst>
          </p:cNvPr>
          <p:cNvSpPr/>
          <p:nvPr/>
        </p:nvSpPr>
        <p:spPr>
          <a:xfrm>
            <a:off x="3164310" y="3647218"/>
            <a:ext cx="2815378" cy="71508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1/12 в СМО</a:t>
            </a:r>
          </a:p>
          <a:p>
            <a:pPr algn="ctr"/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оплату мед. помощи)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8F653B-8DBB-4077-B83A-9CDEEFEE0700}"/>
              </a:ext>
            </a:extLst>
          </p:cNvPr>
          <p:cNvSpPr txBox="1"/>
          <p:nvPr/>
        </p:nvSpPr>
        <p:spPr>
          <a:xfrm>
            <a:off x="2544678" y="5910430"/>
            <a:ext cx="757990" cy="715089"/>
          </a:xfrm>
          <a:prstGeom prst="roundRect">
            <a:avLst/>
          </a:prstGeom>
          <a:noFill/>
          <a:ln w="28575">
            <a:solidFill>
              <a:srgbClr val="42958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6,7%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0FD739-4193-42A5-A4DA-EF8D9B8049DA}"/>
              </a:ext>
            </a:extLst>
          </p:cNvPr>
          <p:cNvSpPr txBox="1"/>
          <p:nvPr/>
        </p:nvSpPr>
        <p:spPr>
          <a:xfrm>
            <a:off x="3625516" y="5910433"/>
            <a:ext cx="757990" cy="715089"/>
          </a:xfrm>
          <a:prstGeom prst="roundRect">
            <a:avLst/>
          </a:prstGeom>
          <a:noFill/>
          <a:ln w="28575">
            <a:solidFill>
              <a:srgbClr val="42958D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/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7,5%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69FC9D-3F88-4404-AB34-73F79E069660}"/>
              </a:ext>
            </a:extLst>
          </p:cNvPr>
          <p:cNvSpPr txBox="1"/>
          <p:nvPr/>
        </p:nvSpPr>
        <p:spPr>
          <a:xfrm>
            <a:off x="4698331" y="5910432"/>
            <a:ext cx="757990" cy="715089"/>
          </a:xfrm>
          <a:prstGeom prst="roundRect">
            <a:avLst/>
          </a:prstGeom>
          <a:noFill/>
          <a:ln w="28575">
            <a:solidFill>
              <a:srgbClr val="42958D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/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1295F6-8DB9-4620-B4DD-EF284C24C86A}"/>
              </a:ext>
            </a:extLst>
          </p:cNvPr>
          <p:cNvSpPr txBox="1"/>
          <p:nvPr/>
        </p:nvSpPr>
        <p:spPr>
          <a:xfrm>
            <a:off x="5833312" y="5910431"/>
            <a:ext cx="757990" cy="715089"/>
          </a:xfrm>
          <a:prstGeom prst="roundRect">
            <a:avLst/>
          </a:prstGeom>
          <a:noFill/>
          <a:ln w="28575">
            <a:solidFill>
              <a:srgbClr val="42958D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/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12%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91EB81B0-110E-4567-A411-B19F5C5DAC3A}"/>
              </a:ext>
            </a:extLst>
          </p:cNvPr>
          <p:cNvCxnSpPr>
            <a:cxnSpLocks/>
          </p:cNvCxnSpPr>
          <p:nvPr/>
        </p:nvCxnSpPr>
        <p:spPr>
          <a:xfrm flipV="1">
            <a:off x="2923673" y="5347019"/>
            <a:ext cx="0" cy="4506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A601331-453C-48BB-8A04-170B08B8CCDB}"/>
              </a:ext>
            </a:extLst>
          </p:cNvPr>
          <p:cNvSpPr/>
          <p:nvPr/>
        </p:nvSpPr>
        <p:spPr>
          <a:xfrm>
            <a:off x="1548312" y="4841455"/>
            <a:ext cx="6047374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Свыше 1/12 (8,3%) контроль 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₽ при проведении МЭК</a:t>
            </a:r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6DB8D56D-EC32-4855-803F-FF76936EEC61}"/>
              </a:ext>
            </a:extLst>
          </p:cNvPr>
          <p:cNvCxnSpPr>
            <a:cxnSpLocks/>
          </p:cNvCxnSpPr>
          <p:nvPr/>
        </p:nvCxnSpPr>
        <p:spPr>
          <a:xfrm flipV="1">
            <a:off x="4002505" y="5347019"/>
            <a:ext cx="0" cy="4506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261E23AD-524A-41D0-9860-95E01C1582E6}"/>
              </a:ext>
            </a:extLst>
          </p:cNvPr>
          <p:cNvCxnSpPr>
            <a:cxnSpLocks/>
          </p:cNvCxnSpPr>
          <p:nvPr/>
        </p:nvCxnSpPr>
        <p:spPr>
          <a:xfrm flipV="1">
            <a:off x="6212307" y="5347019"/>
            <a:ext cx="0" cy="4506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9516FC1C-7944-4A22-9B8F-BFEDB1F67AE5}"/>
              </a:ext>
            </a:extLst>
          </p:cNvPr>
          <p:cNvCxnSpPr>
            <a:cxnSpLocks/>
          </p:cNvCxnSpPr>
          <p:nvPr/>
        </p:nvCxnSpPr>
        <p:spPr>
          <a:xfrm flipV="1">
            <a:off x="5077326" y="5347019"/>
            <a:ext cx="0" cy="4506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6" descr="Картинки мешок с деньгами - 78 фото">
            <a:extLst>
              <a:ext uri="{FF2B5EF4-FFF2-40B4-BE49-F238E27FC236}">
                <a16:creationId xmlns:a16="http://schemas.microsoft.com/office/drawing/2014/main" id="{0D511324-FF77-46C8-A995-C37EDE205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8" b="92889" l="7500" r="94667">
                        <a14:foregroundMark x1="90333" y1="80000" x2="90333" y2="80000"/>
                        <a14:foregroundMark x1="81667" y1="36444" x2="81333" y2="65778"/>
                        <a14:foregroundMark x1="81333" y1="65778" x2="59833" y2="86889"/>
                        <a14:foregroundMark x1="59833" y1="86889" x2="13333" y2="85111"/>
                        <a14:foregroundMark x1="13333" y1="85111" x2="10167" y2="58000"/>
                        <a14:foregroundMark x1="10167" y1="58000" x2="65667" y2="55333"/>
                        <a14:foregroundMark x1="65667" y1="55333" x2="80667" y2="38889"/>
                        <a14:foregroundMark x1="80667" y1="38889" x2="80667" y2="38667"/>
                        <a14:foregroundMark x1="84500" y1="76889" x2="65500" y2="90000"/>
                        <a14:foregroundMark x1="65500" y1="90000" x2="42167" y2="92889"/>
                        <a14:foregroundMark x1="42167" y1="92889" x2="11667" y2="86222"/>
                        <a14:foregroundMark x1="94667" y1="84000" x2="94667" y2="84000"/>
                        <a14:foregroundMark x1="7500" y1="82667" x2="7500" y2="82667"/>
                        <a14:foregroundMark x1="23667" y1="12000" x2="23667" y2="12000"/>
                        <a14:foregroundMark x1="31667" y1="6667" x2="31667" y2="6667"/>
                        <a14:foregroundMark x1="38000" y1="3778" x2="38000" y2="3778"/>
                        <a14:foregroundMark x1="67500" y1="12000" x2="67500" y2="12000"/>
                        <a14:foregroundMark x1="82667" y1="16444" x2="82667" y2="16444"/>
                        <a14:foregroundMark x1="67000" y1="10667" x2="67000" y2="10667"/>
                        <a14:foregroundMark x1="56500" y1="7778" x2="56500" y2="7778"/>
                        <a14:foregroundMark x1="74167" y1="13556" x2="74167" y2="13556"/>
                        <a14:foregroundMark x1="78000" y1="16444" x2="70500" y2="14222"/>
                        <a14:foregroundMark x1="74833" y1="18889" x2="56000" y2="8000"/>
                        <a14:foregroundMark x1="56000" y1="8000" x2="36667" y2="8889"/>
                        <a14:foregroundMark x1="36667" y1="8889" x2="26167" y2="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8452" y="2343386"/>
            <a:ext cx="2492904" cy="186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737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5C8CDA-0990-4B76-8752-B001D5C201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C7B01-C5C2-4C8A-AB9A-DCC803889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  <a:solidFill>
            <a:srgbClr val="42958D">
              <a:alpha val="75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тарифов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4E4581-92AE-4CFC-B885-B056DE076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29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613934-6524-4993-A5C4-FE31CA706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7B81FC3-2ACC-4110-8039-2FD0EE9C0C0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42958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Что влияет на тарифы?</a:t>
            </a:r>
          </a:p>
        </p:txBody>
      </p:sp>
      <p:pic>
        <p:nvPicPr>
          <p:cNvPr id="2050" name="Picture 2" descr="https://thumbs.dreamstime.com/b/%D0%BC%D0%B0%D1%81%D1%88%D1%82%D0%B0%D0%B1-%D0%BD%D0%B0%D0%B1%D0%BE%D1%80%D0%B0-%D0%BF%D0%B8%D0%BA%D1%82%D0%BE%D0%B3%D1%80%D0%B0%D0%BC%D0%BC-%D0%B2%D0%B5%D0%BA%D1%82%D0%BE%D1%80%D0%BD%D0%BE%D0%B3%D0%BE-%D0%BC%D0%B0%D1%81%D1%88%D1%82%D0%B0%D0%B1%D0%B0-%D0%B8%D0%B7%D0%BE%D0%BB%D0%B8%D1%80%D0%BE%D0%B2%D0%B0%D0%BD-%D0%BD%D0%B0-%D0%B1%D0%B5%D0%BB%D0%BE%D0%BC-217540157.jpg">
            <a:extLst>
              <a:ext uri="{FF2B5EF4-FFF2-40B4-BE49-F238E27FC236}">
                <a16:creationId xmlns:a16="http://schemas.microsoft.com/office/drawing/2014/main" id="{010FBBC6-C5EC-4D1A-80B9-E8C2C2237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500" b="80500" l="22000" r="78250">
                        <a14:foregroundMark x1="76000" y1="60875" x2="76000" y2="60875"/>
                        <a14:foregroundMark x1="78250" y1="60375" x2="78250" y2="60375"/>
                        <a14:foregroundMark x1="22000" y1="67750" x2="22000" y2="6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61" t="56977" r="18023" b="16861"/>
          <a:stretch/>
        </p:blipFill>
        <p:spPr bwMode="auto">
          <a:xfrm flipH="1">
            <a:off x="931986" y="4287874"/>
            <a:ext cx="7461738" cy="299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0DC4D2-8B12-40A9-B1CA-9FF497F41961}"/>
              </a:ext>
            </a:extLst>
          </p:cNvPr>
          <p:cNvSpPr txBox="1"/>
          <p:nvPr/>
        </p:nvSpPr>
        <p:spPr>
          <a:xfrm>
            <a:off x="4871092" y="1299650"/>
            <a:ext cx="4078703" cy="391596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на федеральном уровне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базовой ставки (КС – не ниже 65%; ДС – не ниже 60%)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КСГ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Группировщик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КСГ:</a:t>
            </a:r>
          </a:p>
          <a:p>
            <a:pPr marL="57600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</a:t>
            </a:r>
          </a:p>
          <a:p>
            <a:pPr marL="57600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Диагнозы</a:t>
            </a:r>
          </a:p>
          <a:p>
            <a:pPr marL="57600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</a:t>
            </a:r>
          </a:p>
          <a:p>
            <a:pPr marL="57600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Лекарственные схемы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 относительной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затратоемкости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и размер КСЛП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Математическая модель формулы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B19A64-1193-4B64-8570-22765C334FF9}"/>
              </a:ext>
            </a:extLst>
          </p:cNvPr>
          <p:cNvSpPr txBox="1"/>
          <p:nvPr/>
        </p:nvSpPr>
        <p:spPr>
          <a:xfrm>
            <a:off x="194205" y="2116895"/>
            <a:ext cx="4120816" cy="228147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285750" indent="-285750">
              <a:buFont typeface="Wingdings" panose="05000000000000000000" pitchFamily="2" charset="2"/>
              <a:buChar char="v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indent="0">
              <a:buNone/>
            </a:pPr>
            <a:r>
              <a:rPr lang="ru-RU" b="1" dirty="0"/>
              <a:t>Регулирование на региональном уровне</a:t>
            </a:r>
          </a:p>
          <a:p>
            <a:pPr marL="0" indent="0">
              <a:buNone/>
            </a:pPr>
            <a:endParaRPr lang="ru-RU" b="1" dirty="0"/>
          </a:p>
          <a:p>
            <a:r>
              <a:rPr lang="ru-RU" dirty="0"/>
              <a:t>Подгруппы КСГ</a:t>
            </a:r>
          </a:p>
          <a:p>
            <a:r>
              <a:rPr lang="ru-RU" dirty="0"/>
              <a:t>Поправочные коэффициенты:</a:t>
            </a:r>
          </a:p>
          <a:p>
            <a:pPr marL="576000">
              <a:buFont typeface="Wingdings" panose="05000000000000000000" pitchFamily="2" charset="2"/>
              <a:buChar char="§"/>
            </a:pPr>
            <a:r>
              <a:rPr lang="ru-RU" dirty="0"/>
              <a:t>коэффициент специфики – от 0,8 до 1,4</a:t>
            </a:r>
          </a:p>
          <a:p>
            <a:pPr marL="576000">
              <a:buFont typeface="Wingdings" panose="05000000000000000000" pitchFamily="2" charset="2"/>
              <a:buChar char="§"/>
            </a:pPr>
            <a:r>
              <a:rPr lang="ru-RU" dirty="0"/>
              <a:t>коэффициент уровня (подуровня) медицинской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12318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201EF24-387E-4CDE-808E-39BA29E2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E450AFB-9C09-42B2-8B8F-16417CFAC17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42958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Структура тарифа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1CD1CDC-57A9-427E-AEF0-E50050C1C8F0}"/>
              </a:ext>
            </a:extLst>
          </p:cNvPr>
          <p:cNvSpPr/>
          <p:nvPr/>
        </p:nvSpPr>
        <p:spPr>
          <a:xfrm>
            <a:off x="542925" y="1339513"/>
            <a:ext cx="61275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 с начислениями работников, принимающих непосредственное участие в оказании медицинской помощи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Медикаменты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Материальные запасы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Мягкий инвентарь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488EB53-9FB8-40B6-9BAD-A1A77E85A9FE}"/>
              </a:ext>
            </a:extLst>
          </p:cNvPr>
          <p:cNvSpPr/>
          <p:nvPr/>
        </p:nvSpPr>
        <p:spPr>
          <a:xfrm>
            <a:off x="678962" y="845963"/>
            <a:ext cx="729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 напрямую связанные с оказанием услуги/КСГ: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8BAADDF-5AFB-47DA-A8AF-0A5E15CB026E}"/>
              </a:ext>
            </a:extLst>
          </p:cNvPr>
          <p:cNvSpPr/>
          <p:nvPr/>
        </p:nvSpPr>
        <p:spPr>
          <a:xfrm>
            <a:off x="739196" y="4151034"/>
            <a:ext cx="56810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расходы (согласно форме 14Ф), в том числе: </a:t>
            </a:r>
          </a:p>
          <a:p>
            <a:pPr marL="46800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 с начислениями работников, не принимающих непосредственное участие в оказании медицинской помощи;</a:t>
            </a:r>
          </a:p>
          <a:p>
            <a:pPr marL="46800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 на коммунальные услуги</a:t>
            </a:r>
          </a:p>
          <a:p>
            <a:pPr marL="46800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Арендная плата за пользование имуществом</a:t>
            </a:r>
          </a:p>
          <a:p>
            <a:pPr marL="46800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 на приобретение услуг связи</a:t>
            </a:r>
          </a:p>
          <a:p>
            <a:pPr marL="46800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</a:t>
            </a:r>
          </a:p>
          <a:p>
            <a:pPr marL="46800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т.д.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20CC59D-639E-4CD5-AA6B-B489D3558FC5}"/>
              </a:ext>
            </a:extLst>
          </p:cNvPr>
          <p:cNvSpPr/>
          <p:nvPr/>
        </p:nvSpPr>
        <p:spPr>
          <a:xfrm>
            <a:off x="678962" y="3712267"/>
            <a:ext cx="6782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 напрямую несвязанные с оказанием услуги/КСГ:</a:t>
            </a:r>
          </a:p>
        </p:txBody>
      </p:sp>
      <p:pic>
        <p:nvPicPr>
          <p:cNvPr id="11" name="Picture 2" descr="http://jurmarketing.ru/wp-content/uploads/2016/11/Gold.jpg">
            <a:extLst>
              <a:ext uri="{FF2B5EF4-FFF2-40B4-BE49-F238E27FC236}">
                <a16:creationId xmlns:a16="http://schemas.microsoft.com/office/drawing/2014/main" id="{85148AA1-E090-4E23-8A5E-363473F36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589" y="1317895"/>
            <a:ext cx="1490821" cy="95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69426E-5C8D-468A-9A63-0C1106F07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450" y="2248706"/>
            <a:ext cx="783928" cy="783928"/>
          </a:xfrm>
          <a:prstGeom prst="rect">
            <a:avLst/>
          </a:prstGeom>
        </p:spPr>
      </p:pic>
      <p:pic>
        <p:nvPicPr>
          <p:cNvPr id="14" name="Picture 2" descr="http://jurmarketing.ru/wp-content/uploads/2016/11/Gold.jpg">
            <a:extLst>
              <a:ext uri="{FF2B5EF4-FFF2-40B4-BE49-F238E27FC236}">
                <a16:creationId xmlns:a16="http://schemas.microsoft.com/office/drawing/2014/main" id="{A6AA2C0E-705D-4A8A-A49A-BA0117CBB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643" y="4151034"/>
            <a:ext cx="1490822" cy="95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2DA704-0A10-4137-91E7-5B6C7EB62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682" y="2006127"/>
            <a:ext cx="1145133" cy="14434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5041E93-5664-4338-8234-417BEB1B925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7396" y1="14167" x2="17396" y2="14167"/>
                        <a14:foregroundMark x1="42760" y1="19792" x2="42760" y2="19792"/>
                        <a14:foregroundMark x1="71667" y1="22760" x2="71667" y2="22760"/>
                        <a14:foregroundMark x1="83177" y1="14010" x2="83177" y2="14010"/>
                        <a14:foregroundMark x1="14844" y1="33906" x2="14844" y2="33906"/>
                        <a14:foregroundMark x1="21510" y1="53177" x2="21510" y2="53177"/>
                        <a14:foregroundMark x1="23854" y1="86771" x2="23854" y2="86771"/>
                        <a14:foregroundMark x1="44844" y1="79375" x2="44844" y2="79375"/>
                        <a14:foregroundMark x1="85365" y1="82396" x2="85365" y2="82396"/>
                        <a14:foregroundMark x1="85625" y1="63490" x2="85625" y2="63490"/>
                        <a14:foregroundMark x1="80573" y1="43906" x2="80573" y2="4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365" y="1910814"/>
            <a:ext cx="1728316" cy="17283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51D724A-C0A0-4F15-B03B-8DB847C8CB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15" y="5109575"/>
            <a:ext cx="1886798" cy="13303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3355D8-9FA8-471D-A26B-669A89EE50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44" b="96000" l="1000" r="99889">
                        <a14:foregroundMark x1="22095" y1="3571" x2="15889" y2="2111"/>
                        <a14:foregroundMark x1="68333" y1="14444" x2="60470" y2="12595"/>
                        <a14:foregroundMark x1="15889" y1="2111" x2="9000" y2="3667"/>
                        <a14:foregroundMark x1="9000" y1="3667" x2="5000" y2="13778"/>
                        <a14:foregroundMark x1="5000" y1="13778" x2="6556" y2="34333"/>
                        <a14:foregroundMark x1="6556" y1="34333" x2="16889" y2="80778"/>
                        <a14:foregroundMark x1="16889" y1="80778" x2="22333" y2="86778"/>
                        <a14:foregroundMark x1="22333" y1="86778" x2="69222" y2="91889"/>
                        <a14:foregroundMark x1="69222" y1="91889" x2="77667" y2="90333"/>
                        <a14:foregroundMark x1="77667" y1="90333" x2="84000" y2="84778"/>
                        <a14:foregroundMark x1="84000" y1="84778" x2="90889" y2="57889"/>
                        <a14:foregroundMark x1="90889" y1="57889" x2="88333" y2="30000"/>
                        <a14:foregroundMark x1="88333" y1="30000" x2="83667" y2="22111"/>
                        <a14:foregroundMark x1="83667" y1="22111" x2="69556" y2="14222"/>
                        <a14:foregroundMark x1="69556" y1="14222" x2="60353" y2="12779"/>
                        <a14:foregroundMark x1="48136" y1="12838" x2="30333" y2="18000"/>
                        <a14:foregroundMark x1="30333" y1="18000" x2="20556" y2="25111"/>
                        <a14:foregroundMark x1="20556" y1="25111" x2="12667" y2="38556"/>
                        <a14:foregroundMark x1="12667" y1="38556" x2="11778" y2="50333"/>
                        <a14:foregroundMark x1="11778" y1="50333" x2="19000" y2="59111"/>
                        <a14:foregroundMark x1="19000" y1="59111" x2="33111" y2="62000"/>
                        <a14:foregroundMark x1="33111" y1="62000" x2="52000" y2="57333"/>
                        <a14:foregroundMark x1="52000" y1="57333" x2="69000" y2="45667"/>
                        <a14:foregroundMark x1="69000" y1="45667" x2="72000" y2="32778"/>
                        <a14:foregroundMark x1="72000" y1="32778" x2="59222" y2="23444"/>
                        <a14:foregroundMark x1="59222" y1="23444" x2="32222" y2="27556"/>
                        <a14:foregroundMark x1="32222" y1="27556" x2="10556" y2="44556"/>
                        <a14:foregroundMark x1="10556" y1="44556" x2="1111" y2="66111"/>
                        <a14:foregroundMark x1="1111" y1="66111" x2="14111" y2="72222"/>
                        <a14:foregroundMark x1="14111" y1="72222" x2="42778" y2="65333"/>
                        <a14:foregroundMark x1="42778" y1="65333" x2="61889" y2="51667"/>
                        <a14:foregroundMark x1="61889" y1="51667" x2="61889" y2="41333"/>
                        <a14:foregroundMark x1="61889" y1="41333" x2="45778" y2="38333"/>
                        <a14:foregroundMark x1="45778" y1="38333" x2="26222" y2="52667"/>
                        <a14:foregroundMark x1="26222" y1="52667" x2="22556" y2="66111"/>
                        <a14:foregroundMark x1="22556" y1="66111" x2="43667" y2="66333"/>
                        <a14:foregroundMark x1="43667" y1="66333" x2="65667" y2="55778"/>
                        <a14:foregroundMark x1="65667" y1="55778" x2="68889" y2="45889"/>
                        <a14:foregroundMark x1="68889" y1="45889" x2="47222" y2="45778"/>
                        <a14:foregroundMark x1="47222" y1="45778" x2="24778" y2="62333"/>
                        <a14:foregroundMark x1="24778" y1="62333" x2="26889" y2="70556"/>
                        <a14:foregroundMark x1="26889" y1="70556" x2="48222" y2="66778"/>
                        <a14:foregroundMark x1="48222" y1="66778" x2="58667" y2="60444"/>
                        <a14:foregroundMark x1="58667" y1="60444" x2="50667" y2="56667"/>
                        <a14:foregroundMark x1="50667" y1="56667" x2="31000" y2="63889"/>
                        <a14:foregroundMark x1="31000" y1="63889" x2="24556" y2="73111"/>
                        <a14:foregroundMark x1="24556" y1="73111" x2="35222" y2="73000"/>
                        <a14:foregroundMark x1="35222" y1="73000" x2="43111" y2="69444"/>
                        <a14:foregroundMark x1="43111" y1="69444" x2="36333" y2="71667"/>
                        <a14:foregroundMark x1="36333" y1="71667" x2="57889" y2="77333"/>
                        <a14:foregroundMark x1="57889" y1="77333" x2="70778" y2="73333"/>
                        <a14:foregroundMark x1="70778" y1="73333" x2="57778" y2="78444"/>
                        <a14:foregroundMark x1="57778" y1="78444" x2="74889" y2="81889"/>
                        <a14:foregroundMark x1="74889" y1="81889" x2="85000" y2="79556"/>
                        <a14:foregroundMark x1="85000" y1="79556" x2="80222" y2="85222"/>
                        <a14:foregroundMark x1="80222" y1="85222" x2="96778" y2="87889"/>
                        <a14:foregroundMark x1="96778" y1="87889" x2="93111" y2="30111"/>
                        <a14:foregroundMark x1="93111" y1="30111" x2="85889" y2="36444"/>
                        <a14:foregroundMark x1="85889" y1="36444" x2="83866" y2="14195"/>
                        <a14:foregroundMark x1="80749" y1="13912" x2="79889" y2="17444"/>
                        <a14:foregroundMark x1="79889" y1="17444" x2="54778" y2="23444"/>
                        <a14:foregroundMark x1="54778" y1="23444" x2="47889" y2="22000"/>
                        <a14:foregroundMark x1="47889" y1="22000" x2="33000" y2="26444"/>
                        <a14:foregroundMark x1="33000" y1="26444" x2="32000" y2="17444"/>
                        <a14:foregroundMark x1="32000" y1="17444" x2="18889" y2="24222"/>
                        <a14:foregroundMark x1="18889" y1="24222" x2="20000" y2="15778"/>
                        <a14:foregroundMark x1="20000" y1="15778" x2="12667" y2="17333"/>
                        <a14:foregroundMark x1="12667" y1="17333" x2="7556" y2="34556"/>
                        <a14:foregroundMark x1="7556" y1="34556" x2="9667" y2="51556"/>
                        <a14:foregroundMark x1="9667" y1="51556" x2="15333" y2="61333"/>
                        <a14:foregroundMark x1="15333" y1="61333" x2="12222" y2="70556"/>
                        <a14:foregroundMark x1="12222" y1="70556" x2="12111" y2="77556"/>
                        <a14:foregroundMark x1="12111" y1="77556" x2="21556" y2="80333"/>
                        <a14:foregroundMark x1="21556" y1="80333" x2="26222" y2="86000"/>
                        <a14:foregroundMark x1="26222" y1="86000" x2="20778" y2="92778"/>
                        <a14:foregroundMark x1="20778" y1="92778" x2="48000" y2="93778"/>
                        <a14:foregroundMark x1="48000" y1="93778" x2="49333" y2="93556"/>
                        <a14:foregroundMark x1="14778" y1="10111" x2="14778" y2="10111"/>
                        <a14:foregroundMark x1="22111" y1="6222" x2="15667" y2="3111"/>
                        <a14:foregroundMark x1="15667" y1="3111" x2="8667" y2="4111"/>
                        <a14:foregroundMark x1="8667" y1="4111" x2="3000" y2="9111"/>
                        <a14:foregroundMark x1="3000" y1="9111" x2="1444" y2="16000"/>
                        <a14:foregroundMark x1="1444" y1="16000" x2="3333" y2="25444"/>
                        <a14:foregroundMark x1="3333" y1="25444" x2="8444" y2="30556"/>
                        <a14:foregroundMark x1="8444" y1="30556" x2="4222" y2="36222"/>
                        <a14:foregroundMark x1="4222" y1="36222" x2="2111" y2="44778"/>
                        <a14:foregroundMark x1="2111" y1="44778" x2="2222" y2="79444"/>
                        <a14:foregroundMark x1="2222" y1="79444" x2="13333" y2="89333"/>
                        <a14:foregroundMark x1="13333" y1="89333" x2="74667" y2="96000"/>
                        <a14:foregroundMark x1="74667" y1="96000" x2="86222" y2="95667"/>
                        <a14:foregroundMark x1="86222" y1="95667" x2="93222" y2="92000"/>
                        <a14:foregroundMark x1="93222" y1="92000" x2="94111" y2="82889"/>
                        <a14:foregroundMark x1="94111" y1="82889" x2="92000" y2="68222"/>
                        <a14:foregroundMark x1="92000" y1="68222" x2="96000" y2="26889"/>
                        <a14:foregroundMark x1="96000" y1="26889" x2="89556" y2="20778"/>
                        <a14:foregroundMark x1="89556" y1="20778" x2="23667" y2="13444"/>
                        <a14:foregroundMark x1="23667" y1="13444" x2="19222" y2="7778"/>
                        <a14:foregroundMark x1="19222" y1="7778" x2="20889" y2="5333"/>
                        <a14:foregroundMark x1="10222" y1="2778" x2="10222" y2="2778"/>
                        <a14:foregroundMark x1="14222" y1="6889" x2="6778" y2="20000"/>
                        <a14:foregroundMark x1="6778" y1="20000" x2="3556" y2="13000"/>
                        <a14:foregroundMark x1="3556" y1="13000" x2="5444" y2="5778"/>
                        <a14:foregroundMark x1="3000" y1="29889" x2="3000" y2="29889"/>
                        <a14:foregroundMark x1="38667" y1="33111" x2="24667" y2="38556"/>
                        <a14:foregroundMark x1="24667" y1="38556" x2="16667" y2="44667"/>
                        <a14:foregroundMark x1="16667" y1="44667" x2="71667" y2="24000"/>
                        <a14:foregroundMark x1="31889" y1="42778" x2="20444" y2="58111"/>
                        <a14:foregroundMark x1="20444" y1="58111" x2="23111" y2="49444"/>
                        <a14:foregroundMark x1="23111" y1="49444" x2="28667" y2="41556"/>
                        <a14:foregroundMark x1="28667" y1="41556" x2="29111" y2="41222"/>
                        <a14:foregroundMark x1="36222" y1="57000" x2="34667" y2="63889"/>
                        <a14:foregroundMark x1="34667" y1="63889" x2="38111" y2="51000"/>
                        <a14:foregroundMark x1="7667" y1="59333" x2="16333" y2="77222"/>
                        <a14:foregroundMark x1="16333" y1="77222" x2="20556" y2="83000"/>
                        <a14:foregroundMark x1="20556" y1="83000" x2="20556" y2="83111"/>
                        <a14:foregroundMark x1="35889" y1="75000" x2="12222" y2="79000"/>
                        <a14:foregroundMark x1="8778" y1="79111" x2="18222" y2="86667"/>
                        <a14:foregroundMark x1="18222" y1="86667" x2="21000" y2="87444"/>
                        <a14:foregroundMark x1="55222" y1="81000" x2="41333" y2="83000"/>
                        <a14:foregroundMark x1="41333" y1="83000" x2="32444" y2="81778"/>
                        <a14:foregroundMark x1="32444" y1="81778" x2="32444" y2="81778"/>
                        <a14:foregroundMark x1="36333" y1="74667" x2="37444" y2="81889"/>
                        <a14:foregroundMark x1="37444" y1="81889" x2="37667" y2="82444"/>
                        <a14:foregroundMark x1="55778" y1="83556" x2="40111" y2="86889"/>
                        <a14:foregroundMark x1="60667" y1="66444" x2="54667" y2="76444"/>
                        <a14:foregroundMark x1="75000" y1="52889" x2="85333" y2="70333"/>
                        <a14:foregroundMark x1="42000" y1="52333" x2="41000" y2="58444"/>
                        <a14:foregroundMark x1="43889" y1="27111" x2="43333" y2="34222"/>
                        <a14:foregroundMark x1="43333" y1="34222" x2="43333" y2="34222"/>
                        <a14:foregroundMark x1="36444" y1="20556" x2="62667" y2="20667"/>
                        <a14:foregroundMark x1="76889" y1="22333" x2="85111" y2="27222"/>
                        <a14:foregroundMark x1="85111" y1="27222" x2="88667" y2="27556"/>
                        <a14:foregroundMark x1="87667" y1="17333" x2="94222" y2="22556"/>
                        <a14:foregroundMark x1="94222" y1="22556" x2="94778" y2="23556"/>
                        <a14:foregroundMark x1="96444" y1="32889" x2="96889" y2="76778"/>
                        <a14:foregroundMark x1="98111" y1="75222" x2="98444" y2="87333"/>
                        <a14:foregroundMark x1="85000" y1="90889" x2="85000" y2="90889"/>
                        <a14:foregroundMark x1="77000" y1="27222" x2="77000" y2="27222"/>
                        <a14:foregroundMark x1="89778" y1="16000" x2="89778" y2="16000"/>
                        <a14:foregroundMark x1="97111" y1="19667" x2="97111" y2="19667"/>
                        <a14:foregroundMark x1="98111" y1="18333" x2="92000" y2="23778"/>
                        <a14:foregroundMark x1="92000" y1="23778" x2="91333" y2="25222"/>
                        <a14:foregroundMark x1="98778" y1="17556" x2="98000" y2="15667"/>
                        <a14:foregroundMark x1="85556" y1="15333" x2="92778" y2="17222"/>
                        <a14:foregroundMark x1="92778" y1="17222" x2="98111" y2="21778"/>
                        <a14:foregroundMark x1="98111" y1="21778" x2="99778" y2="25556"/>
                        <a14:foregroundMark x1="97667" y1="16111" x2="99889" y2="12222"/>
                        <a14:foregroundMark x1="72222" y1="21111" x2="76556" y2="26667"/>
                        <a14:foregroundMark x1="76556" y1="26667" x2="83111" y2="28333"/>
                        <a14:foregroundMark x1="97222" y1="25444" x2="98667" y2="43556"/>
                        <a14:foregroundMark x1="3111" y1="28889" x2="1000" y2="42667"/>
                        <a14:foregroundMark x1="1667" y1="78556" x2="12444" y2="89889"/>
                        <a14:foregroundMark x1="12444" y1="89889" x2="43556" y2="96000"/>
                        <a14:foregroundMark x1="43556" y1="96000" x2="56556" y2="96000"/>
                        <a14:foregroundMark x1="24778" y1="94667" x2="24778" y2="94667"/>
                        <a14:foregroundMark x1="21000" y1="94778" x2="10444" y2="90667"/>
                        <a14:foregroundMark x1="5111" y1="84889" x2="7000" y2="87778"/>
                        <a14:foregroundMark x1="26889" y1="95222" x2="32667" y2="95444"/>
                        <a14:foregroundMark x1="7556" y1="1444" x2="7556" y2="1444"/>
                        <a14:backgroundMark x1="28111" y1="5111" x2="35222" y2="7444"/>
                        <a14:backgroundMark x1="35222" y1="7444" x2="45556" y2="7667"/>
                        <a14:backgroundMark x1="45556" y1="7667" x2="65556" y2="6889"/>
                        <a14:backgroundMark x1="65556" y1="6889" x2="74889" y2="6889"/>
                        <a14:backgroundMark x1="74889" y1="6889" x2="82000" y2="6556"/>
                        <a14:backgroundMark x1="82000" y1="6556" x2="88333" y2="6667"/>
                        <a14:backgroundMark x1="83333" y1="9000" x2="83333" y2="9000"/>
                        <a14:backgroundMark x1="47667" y1="10556" x2="53556" y2="10222"/>
                        <a14:backgroundMark x1="22111" y1="1556" x2="31000" y2="5889"/>
                        <a14:backgroundMark x1="333" y1="20889" x2="889" y2="24556"/>
                        <a14:backgroundMark x1="54000" y1="11444" x2="59000" y2="11444"/>
                        <a14:backgroundMark x1="49000" y1="11444" x2="59667" y2="11000"/>
                        <a14:backgroundMark x1="48333" y1="8778" x2="44556" y2="9222"/>
                        <a14:backgroundMark x1="46222" y1="9778" x2="45667" y2="9778"/>
                        <a14:backgroundMark x1="83000" y1="6444" x2="81667" y2="11333"/>
                        <a14:backgroundMark x1="83111" y1="5444" x2="83111" y2="5444"/>
                        <a14:backgroundMark x1="82778" y1="4000" x2="83556" y2="7333"/>
                        <a14:backgroundMark x1="83889" y1="12667" x2="77778" y2="12111"/>
                        <a14:backgroundMark x1="83667" y1="11889" x2="83667" y2="11889"/>
                        <a14:backgroundMark x1="84000" y1="11111" x2="83889" y2="12222"/>
                        <a14:backgroundMark x1="57222" y1="12111" x2="60778" y2="12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256" y="5602542"/>
            <a:ext cx="1118937" cy="111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81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C1E411AC-3C79-4017-95BB-09BBEA0AB67B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841784" y="4146485"/>
            <a:ext cx="730216" cy="649209"/>
          </a:xfrm>
          <a:prstGeom prst="straightConnector1">
            <a:avLst/>
          </a:prstGeom>
          <a:ln w="38100">
            <a:solidFill>
              <a:srgbClr val="42958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16CFD0F0-AE1F-4DE5-A77E-456F98A578DA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4572000" y="4146485"/>
            <a:ext cx="730216" cy="649209"/>
          </a:xfrm>
          <a:prstGeom prst="straightConnector1">
            <a:avLst/>
          </a:prstGeom>
          <a:ln w="38100">
            <a:solidFill>
              <a:srgbClr val="42958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19DCC7-EEE8-428A-A253-46AD2BC8E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DCCB596-DEF5-40CD-B5D1-623839B066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338156"/>
          </a:xfrm>
          <a:prstGeom prst="rect">
            <a:avLst/>
          </a:prstGeom>
          <a:solidFill>
            <a:srgbClr val="42958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Формирование тарифов лекарственных КСГ на федеральном уровне на основе кластерного анализа в зависимости от стоимости и частоты назначения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64381D02-B857-4047-B86E-82CDD1DA19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275662"/>
              </p:ext>
            </p:extLst>
          </p:nvPr>
        </p:nvGraphicFramePr>
        <p:xfrm>
          <a:off x="2934000" y="1879910"/>
          <a:ext cx="3276000" cy="226657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309897570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180551769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659211513"/>
                    </a:ext>
                  </a:extLst>
                </a:gridCol>
              </a:tblGrid>
              <a:tr h="3240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КСГ1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764966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Лекарственный препарат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Стоимость, тыс. 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Частота применения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53491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32299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89014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804512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41296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64689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793442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F40548B3-D4F8-469A-9D14-891DA9C05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003083"/>
              </p:ext>
            </p:extLst>
          </p:nvPr>
        </p:nvGraphicFramePr>
        <p:xfrm>
          <a:off x="565784" y="4787318"/>
          <a:ext cx="3276000" cy="155272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309897570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180551769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659211513"/>
                    </a:ext>
                  </a:extLst>
                </a:gridCol>
              </a:tblGrid>
              <a:tr h="3240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КСГ1.1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764966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Лекарственный препарат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Стоимость, тыс. 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Частота применения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53491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32299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89014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804512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B4FD4689-A7C2-4BE3-A829-2AF91E4175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273035"/>
              </p:ext>
            </p:extLst>
          </p:nvPr>
        </p:nvGraphicFramePr>
        <p:xfrm>
          <a:off x="5302216" y="4787318"/>
          <a:ext cx="3276000" cy="155272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309897570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180551769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659211513"/>
                    </a:ext>
                  </a:extLst>
                </a:gridCol>
              </a:tblGrid>
              <a:tr h="3240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КСГ1.2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764966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Лекарственный препарат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Стоимость, тыс. 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Частота применения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53491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32299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89014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8045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9CEB4C8D-8DBC-4B8C-8886-E5D5FE207488}"/>
                  </a:ext>
                </a:extLst>
              </p:cNvPr>
              <p:cNvSpPr/>
              <p:nvPr/>
            </p:nvSpPr>
            <p:spPr>
              <a:xfrm>
                <a:off x="216029" y="1365409"/>
                <a:ext cx="8856318" cy="4898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Стоимость одного случая госпитализации по КСГ, в составе которых Программой установлена доля заработной платы и прочих расходов, определяется по следующей формуле: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ru-RU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СС</m:t>
                        </m:r>
                      </m:e>
                      <m:sub>
                        <m:r>
                          <a:rPr lang="ru-RU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КСГ</m:t>
                        </m:r>
                      </m:sub>
                    </m:sSub>
                    <m:r>
                      <a:rPr lang="ru-RU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=БС×</m:t>
                    </m:r>
                    <m:sSub>
                      <m:sSubPr>
                        <m:ctrlPr>
                          <a:rPr lang="ru-RU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ru-RU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КЗ</m:t>
                        </m:r>
                      </m:e>
                      <m:sub>
                        <m:r>
                          <a:rPr lang="ru-RU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КСГ</m:t>
                        </m:r>
                      </m:sub>
                    </m:sSub>
                    <m:r>
                      <a:rPr lang="ru-RU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×</m:t>
                    </m:r>
                    <m:d>
                      <m:dPr>
                        <m:ctrlPr>
                          <a:rPr lang="ru-RU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ru-RU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ru-RU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ru-RU" sz="1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ru-RU" sz="1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Д</m:t>
                                </m:r>
                              </m:e>
                              <m:sub>
                                <m:r>
                                  <a:rPr lang="ru-RU" sz="1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ЗП</m:t>
                                </m:r>
                              </m:sub>
                            </m:sSub>
                          </m:e>
                        </m:d>
                        <m:r>
                          <a:rPr lang="ru-RU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 +</m:t>
                        </m:r>
                        <m:sSub>
                          <m:sSubPr>
                            <m:ctrlPr>
                              <a:rPr lang="ru-RU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ru-RU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Д</m:t>
                            </m:r>
                          </m:e>
                          <m:sub>
                            <m:r>
                              <a:rPr lang="ru-RU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ЗП</m:t>
                            </m:r>
                          </m:sub>
                        </m:sSub>
                        <m:r>
                          <a:rPr lang="ru-RU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×</m:t>
                        </m:r>
                        <m:sSub>
                          <m:sSubPr>
                            <m:ctrlPr>
                              <a:rPr lang="ru-RU" sz="1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ru-RU" sz="1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КС</m:t>
                            </m:r>
                          </m:e>
                          <m:sub>
                            <m:r>
                              <a:rPr lang="ru-RU" sz="1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КСГ</m:t>
                            </m:r>
                          </m:sub>
                        </m:sSub>
                        <m:r>
                          <a:rPr lang="ru-RU" sz="1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×</m:t>
                        </m:r>
                        <m:sSub>
                          <m:sSubPr>
                            <m:ctrlPr>
                              <a:rPr lang="ru-RU" sz="1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ru-RU" sz="1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КУС</m:t>
                            </m:r>
                          </m:e>
                          <m:sub>
                            <m:r>
                              <a:rPr lang="ru-RU" sz="1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МО</m:t>
                            </m:r>
                          </m:sub>
                        </m:sSub>
                        <m:r>
                          <a:rPr lang="ru-RU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×КД</m:t>
                        </m:r>
                      </m:e>
                    </m:d>
                    <m:r>
                      <a:rPr lang="ru-RU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+ БС×</m:t>
                    </m:r>
                    <m:sSup>
                      <m:sSupPr>
                        <m:ctrlPr>
                          <a:rPr lang="ru-RU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ru-RU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КД</m:t>
                        </m:r>
                      </m:e>
                      <m:sup>
                        <m:r>
                          <a:rPr lang="ru-RU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r>
                      <a:rPr lang="ru-RU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×КСЛП</m:t>
                    </m:r>
                  </m:oMath>
                </a14:m>
                <a:r>
                  <a:rPr lang="ru-RU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9CEB4C8D-8DBC-4B8C-8886-E5D5FE2074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29" y="1365409"/>
                <a:ext cx="8856318" cy="489814"/>
              </a:xfrm>
              <a:prstGeom prst="rect">
                <a:avLst/>
              </a:prstGeom>
              <a:blipFill>
                <a:blip r:embed="rId2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Облачко с текстом: прямоугольное 1">
            <a:extLst>
              <a:ext uri="{FF2B5EF4-FFF2-40B4-BE49-F238E27FC236}">
                <a16:creationId xmlns:a16="http://schemas.microsoft.com/office/drawing/2014/main" id="{0BFD3EC9-6A95-4081-9AFF-0B322A7EFF3F}"/>
              </a:ext>
            </a:extLst>
          </p:cNvPr>
          <p:cNvSpPr/>
          <p:nvPr/>
        </p:nvSpPr>
        <p:spPr>
          <a:xfrm>
            <a:off x="6735679" y="2046619"/>
            <a:ext cx="2133600" cy="489814"/>
          </a:xfrm>
          <a:prstGeom prst="wedgeRectCallout">
            <a:avLst>
              <a:gd name="adj1" fmla="val -69813"/>
              <a:gd name="adj2" fmla="val -38246"/>
            </a:avLst>
          </a:prstGeom>
          <a:noFill/>
          <a:ln>
            <a:solidFill>
              <a:srgbClr val="429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Тариф 530 </a:t>
            </a:r>
            <a:r>
              <a:rPr lang="ru-RU" dirty="0" err="1">
                <a:solidFill>
                  <a:schemeClr val="tx1"/>
                </a:solidFill>
              </a:rPr>
              <a:t>тыс.руб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Облачко с текстом: прямоугольное 2">
            <a:extLst>
              <a:ext uri="{FF2B5EF4-FFF2-40B4-BE49-F238E27FC236}">
                <a16:creationId xmlns:a16="http://schemas.microsoft.com/office/drawing/2014/main" id="{2C563058-77E7-4DA7-A658-0E0F9166158A}"/>
              </a:ext>
            </a:extLst>
          </p:cNvPr>
          <p:cNvSpPr/>
          <p:nvPr/>
        </p:nvSpPr>
        <p:spPr>
          <a:xfrm>
            <a:off x="487279" y="4130018"/>
            <a:ext cx="2087479" cy="336884"/>
          </a:xfrm>
          <a:prstGeom prst="wedgeRectCallout">
            <a:avLst>
              <a:gd name="adj1" fmla="val 31616"/>
              <a:gd name="adj2" fmla="val 126786"/>
            </a:avLst>
          </a:prstGeom>
          <a:noFill/>
          <a:ln>
            <a:solidFill>
              <a:srgbClr val="429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Тариф 528 </a:t>
            </a:r>
            <a:r>
              <a:rPr lang="ru-RU" dirty="0" err="1">
                <a:solidFill>
                  <a:schemeClr val="tx1"/>
                </a:solidFill>
              </a:rPr>
              <a:t>тыс.руб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4" name="Облачко с текстом: прямоугольное 13">
            <a:extLst>
              <a:ext uri="{FF2B5EF4-FFF2-40B4-BE49-F238E27FC236}">
                <a16:creationId xmlns:a16="http://schemas.microsoft.com/office/drawing/2014/main" id="{BDCF81F3-475A-4F80-ABD9-C364A1A8E59D}"/>
              </a:ext>
            </a:extLst>
          </p:cNvPr>
          <p:cNvSpPr/>
          <p:nvPr/>
        </p:nvSpPr>
        <p:spPr>
          <a:xfrm>
            <a:off x="6490737" y="4130018"/>
            <a:ext cx="2087479" cy="336884"/>
          </a:xfrm>
          <a:prstGeom prst="wedgeRectCallout">
            <a:avLst>
              <a:gd name="adj1" fmla="val -24292"/>
              <a:gd name="adj2" fmla="val 135715"/>
            </a:avLst>
          </a:prstGeom>
          <a:noFill/>
          <a:ln>
            <a:solidFill>
              <a:srgbClr val="429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Тариф 776 </a:t>
            </a:r>
            <a:r>
              <a:rPr lang="ru-RU" dirty="0" err="1">
                <a:solidFill>
                  <a:schemeClr val="tx1"/>
                </a:solidFill>
              </a:rPr>
              <a:t>тыс.руб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4753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19DCC7-EEE8-428A-A253-46AD2BC8E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</p:spPr>
        <p:txBody>
          <a:bodyPr/>
          <a:lstStyle/>
          <a:p>
            <a:fld id="{70BB5BAA-4EBF-4D40-910A-61D15092A439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DCCB596-DEF5-40CD-B5D1-623839B066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5002"/>
          </a:xfrm>
          <a:prstGeom prst="rect">
            <a:avLst/>
          </a:prstGeom>
          <a:solidFill>
            <a:srgbClr val="42958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Формирование тарифов лекарственных КСГ на региональном уровне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5D848720-6B28-4507-9F83-9CBFEEDB95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677893"/>
              </p:ext>
            </p:extLst>
          </p:nvPr>
        </p:nvGraphicFramePr>
        <p:xfrm>
          <a:off x="286200" y="1487916"/>
          <a:ext cx="3275996" cy="226657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879670">
                  <a:extLst>
                    <a:ext uri="{9D8B030D-6E8A-4147-A177-3AD203B41FA5}">
                      <a16:colId xmlns:a16="http://schemas.microsoft.com/office/drawing/2014/main" val="3098975700"/>
                    </a:ext>
                  </a:extLst>
                </a:gridCol>
                <a:gridCol w="1396326">
                  <a:extLst>
                    <a:ext uri="{9D8B030D-6E8A-4147-A177-3AD203B41FA5}">
                      <a16:colId xmlns:a16="http://schemas.microsoft.com/office/drawing/2014/main" val="1180551769"/>
                    </a:ext>
                  </a:extLst>
                </a:gridCol>
              </a:tblGrid>
              <a:tr h="3240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КСГ с тарифом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562 тыс. руб.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764966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Лекарственный препарат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Стоимость, тыс. 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53491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32299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89014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804512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41296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64689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793442"/>
                  </a:ext>
                </a:extLst>
              </a:tr>
            </a:tbl>
          </a:graphicData>
        </a:graphic>
      </p:graphicFrame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0FE54A06-59A4-4E0E-8478-23C1E2122E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212"/>
              </p:ext>
            </p:extLst>
          </p:nvPr>
        </p:nvGraphicFramePr>
        <p:xfrm>
          <a:off x="5410799" y="977372"/>
          <a:ext cx="3449006" cy="73753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978937">
                  <a:extLst>
                    <a:ext uri="{9D8B030D-6E8A-4147-A177-3AD203B41FA5}">
                      <a16:colId xmlns:a16="http://schemas.microsoft.com/office/drawing/2014/main" val="3098975700"/>
                    </a:ext>
                  </a:extLst>
                </a:gridCol>
                <a:gridCol w="1470069">
                  <a:extLst>
                    <a:ext uri="{9D8B030D-6E8A-4147-A177-3AD203B41FA5}">
                      <a16:colId xmlns:a16="http://schemas.microsoft.com/office/drawing/2014/main" val="1180551769"/>
                    </a:ext>
                  </a:extLst>
                </a:gridCol>
              </a:tblGrid>
              <a:tr h="18455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КСГ1 с тарифом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515 тыс. руб.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7649660"/>
                  </a:ext>
                </a:extLst>
              </a:tr>
              <a:tr h="2917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Лекарственный препарат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Стоимость, тыс.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534918"/>
                  </a:ext>
                </a:extLst>
              </a:tr>
              <a:tr h="1894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322990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EB90EEC6-0E25-4377-87DF-52886F15C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146837"/>
              </p:ext>
            </p:extLst>
          </p:nvPr>
        </p:nvGraphicFramePr>
        <p:xfrm>
          <a:off x="5408792" y="1859735"/>
          <a:ext cx="3449005" cy="74962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978937">
                  <a:extLst>
                    <a:ext uri="{9D8B030D-6E8A-4147-A177-3AD203B41FA5}">
                      <a16:colId xmlns:a16="http://schemas.microsoft.com/office/drawing/2014/main" val="3098975700"/>
                    </a:ext>
                  </a:extLst>
                </a:gridCol>
                <a:gridCol w="1470068">
                  <a:extLst>
                    <a:ext uri="{9D8B030D-6E8A-4147-A177-3AD203B41FA5}">
                      <a16:colId xmlns:a16="http://schemas.microsoft.com/office/drawing/2014/main" val="1180551769"/>
                    </a:ext>
                  </a:extLst>
                </a:gridCol>
              </a:tblGrid>
              <a:tr h="17730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КСГ1.1 с тарифом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 тыс. руб.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7649660"/>
                  </a:ext>
                </a:extLst>
              </a:tr>
              <a:tr h="3038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Лекарственный препарат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Стоимость, тыс.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534918"/>
                  </a:ext>
                </a:extLst>
              </a:tr>
              <a:tr h="1894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890149"/>
                  </a:ext>
                </a:extLst>
              </a:tr>
            </a:tbl>
          </a:graphicData>
        </a:graphic>
      </p:graphicFrame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0AE13B62-5D87-4C9A-99D6-FA20E4E305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070154"/>
              </p:ext>
            </p:extLst>
          </p:nvPr>
        </p:nvGraphicFramePr>
        <p:xfrm>
          <a:off x="5408791" y="3644668"/>
          <a:ext cx="3449005" cy="73978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978937">
                  <a:extLst>
                    <a:ext uri="{9D8B030D-6E8A-4147-A177-3AD203B41FA5}">
                      <a16:colId xmlns:a16="http://schemas.microsoft.com/office/drawing/2014/main" val="3098975700"/>
                    </a:ext>
                  </a:extLst>
                </a:gridCol>
                <a:gridCol w="1470068">
                  <a:extLst>
                    <a:ext uri="{9D8B030D-6E8A-4147-A177-3AD203B41FA5}">
                      <a16:colId xmlns:a16="http://schemas.microsoft.com/office/drawing/2014/main" val="1180551769"/>
                    </a:ext>
                  </a:extLst>
                </a:gridCol>
              </a:tblGrid>
              <a:tr h="17730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КСГ1.2 с тарифом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715 тыс. руб.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7649660"/>
                  </a:ext>
                </a:extLst>
              </a:tr>
              <a:tr h="2940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Лекарственный препарат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Стоимость, тыс.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534918"/>
                  </a:ext>
                </a:extLst>
              </a:tr>
              <a:tr h="1890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412960"/>
                  </a:ext>
                </a:extLst>
              </a:tr>
            </a:tbl>
          </a:graphicData>
        </a:graphic>
      </p:graphicFrame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D9426B69-B2A6-4333-BE97-E8E04CAE01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47863"/>
              </p:ext>
            </p:extLst>
          </p:nvPr>
        </p:nvGraphicFramePr>
        <p:xfrm>
          <a:off x="5408790" y="4531953"/>
          <a:ext cx="3449005" cy="74272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978937">
                  <a:extLst>
                    <a:ext uri="{9D8B030D-6E8A-4147-A177-3AD203B41FA5}">
                      <a16:colId xmlns:a16="http://schemas.microsoft.com/office/drawing/2014/main" val="3098975700"/>
                    </a:ext>
                  </a:extLst>
                </a:gridCol>
                <a:gridCol w="1470068">
                  <a:extLst>
                    <a:ext uri="{9D8B030D-6E8A-4147-A177-3AD203B41FA5}">
                      <a16:colId xmlns:a16="http://schemas.microsoft.com/office/drawing/2014/main" val="1180551769"/>
                    </a:ext>
                  </a:extLst>
                </a:gridCol>
              </a:tblGrid>
              <a:tr h="17730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КСГ1.3 с тарифом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865 тыс. руб.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7649660"/>
                  </a:ext>
                </a:extLst>
              </a:tr>
              <a:tr h="2969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Лекарственный препарат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Стоимость, тыс.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534918"/>
                  </a:ext>
                </a:extLst>
              </a:tr>
              <a:tr h="1894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646896"/>
                  </a:ext>
                </a:extLst>
              </a:tr>
            </a:tbl>
          </a:graphicData>
        </a:graphic>
      </p:graphicFrame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30DA2632-78D9-4C14-B502-4642A1D37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433272"/>
              </p:ext>
            </p:extLst>
          </p:nvPr>
        </p:nvGraphicFramePr>
        <p:xfrm>
          <a:off x="5408789" y="5416412"/>
          <a:ext cx="3449005" cy="77119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978937">
                  <a:extLst>
                    <a:ext uri="{9D8B030D-6E8A-4147-A177-3AD203B41FA5}">
                      <a16:colId xmlns:a16="http://schemas.microsoft.com/office/drawing/2014/main" val="3098975700"/>
                    </a:ext>
                  </a:extLst>
                </a:gridCol>
                <a:gridCol w="1470068">
                  <a:extLst>
                    <a:ext uri="{9D8B030D-6E8A-4147-A177-3AD203B41FA5}">
                      <a16:colId xmlns:a16="http://schemas.microsoft.com/office/drawing/2014/main" val="1180551769"/>
                    </a:ext>
                  </a:extLst>
                </a:gridCol>
              </a:tblGrid>
              <a:tr h="18485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КСГ1.4 с тарифом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805 тыс. руб.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7649660"/>
                  </a:ext>
                </a:extLst>
              </a:tr>
              <a:tr h="3254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Лекарственный препарат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Стоимость, тыс.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534918"/>
                  </a:ext>
                </a:extLst>
              </a:tr>
              <a:tr h="1894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793442"/>
                  </a:ext>
                </a:extLst>
              </a:tr>
            </a:tbl>
          </a:graphicData>
        </a:graphic>
      </p:graphicFrame>
      <p:sp>
        <p:nvSpPr>
          <p:cNvPr id="20" name="Овал 19">
            <a:extLst>
              <a:ext uri="{FF2B5EF4-FFF2-40B4-BE49-F238E27FC236}">
                <a16:creationId xmlns:a16="http://schemas.microsoft.com/office/drawing/2014/main" id="{C3E2D3B5-D0D9-4229-A91C-DB5BFBE630B6}"/>
              </a:ext>
            </a:extLst>
          </p:cNvPr>
          <p:cNvSpPr/>
          <p:nvPr/>
        </p:nvSpPr>
        <p:spPr>
          <a:xfrm>
            <a:off x="460026" y="3824819"/>
            <a:ext cx="2928343" cy="2899708"/>
          </a:xfrm>
          <a:prstGeom prst="ellipse">
            <a:avLst/>
          </a:prstGeom>
          <a:ln w="38100">
            <a:solidFill>
              <a:srgbClr val="42958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Линейный принцип формирования в зависимости от средневзвешенной стоимости лекарственного препарата с учетом прочих затрат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A723CBD3-23F8-4CFD-946E-A84548D049FE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3562199" y="1346141"/>
            <a:ext cx="1848600" cy="1083293"/>
          </a:xfrm>
          <a:prstGeom prst="straightConnector1">
            <a:avLst/>
          </a:prstGeom>
          <a:ln w="38100">
            <a:solidFill>
              <a:srgbClr val="42958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3F2617F6-ECE2-468C-A6B1-5B6DEE0BC89C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3560186" y="2234548"/>
            <a:ext cx="1848606" cy="432146"/>
          </a:xfrm>
          <a:prstGeom prst="straightConnector1">
            <a:avLst/>
          </a:prstGeom>
          <a:ln w="38100">
            <a:solidFill>
              <a:srgbClr val="42958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47827405-AA00-47C4-949A-66638997F2A5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3560188" y="2915005"/>
            <a:ext cx="1848604" cy="210174"/>
          </a:xfrm>
          <a:prstGeom prst="straightConnector1">
            <a:avLst/>
          </a:prstGeom>
          <a:ln w="38100">
            <a:solidFill>
              <a:srgbClr val="42958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5C978F65-964A-4391-AE4A-D93A9A6B1C09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3560187" y="3158148"/>
            <a:ext cx="1848604" cy="856412"/>
          </a:xfrm>
          <a:prstGeom prst="straightConnector1">
            <a:avLst/>
          </a:prstGeom>
          <a:ln w="38100">
            <a:solidFill>
              <a:srgbClr val="42958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D9490490-E6C6-417C-95BC-61B3D8DF7E56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3560186" y="3373490"/>
            <a:ext cx="1848604" cy="1529823"/>
          </a:xfrm>
          <a:prstGeom prst="straightConnector1">
            <a:avLst/>
          </a:prstGeom>
          <a:ln w="38100">
            <a:solidFill>
              <a:srgbClr val="42958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C35EC707-532A-45F5-9626-4C038ABEE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54423"/>
              </p:ext>
            </p:extLst>
          </p:nvPr>
        </p:nvGraphicFramePr>
        <p:xfrm>
          <a:off x="5408792" y="2750366"/>
          <a:ext cx="3449005" cy="74962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978937">
                  <a:extLst>
                    <a:ext uri="{9D8B030D-6E8A-4147-A177-3AD203B41FA5}">
                      <a16:colId xmlns:a16="http://schemas.microsoft.com/office/drawing/2014/main" val="3098975700"/>
                    </a:ext>
                  </a:extLst>
                </a:gridCol>
                <a:gridCol w="1470068">
                  <a:extLst>
                    <a:ext uri="{9D8B030D-6E8A-4147-A177-3AD203B41FA5}">
                      <a16:colId xmlns:a16="http://schemas.microsoft.com/office/drawing/2014/main" val="1180551769"/>
                    </a:ext>
                  </a:extLst>
                </a:gridCol>
              </a:tblGrid>
              <a:tr h="17730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КСГ1.1 с тарифом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465 тыс. руб.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7649660"/>
                  </a:ext>
                </a:extLst>
              </a:tr>
              <a:tr h="3038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Лекарственный препарат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Стоимость, тыс.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534918"/>
                  </a:ext>
                </a:extLst>
              </a:tr>
              <a:tr h="1894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804512"/>
                  </a:ext>
                </a:extLst>
              </a:tr>
            </a:tbl>
          </a:graphicData>
        </a:graphic>
      </p:graphicFrame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BC141C11-B34F-40E4-BD07-03C4E49CDB96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3560186" y="3644668"/>
            <a:ext cx="1848603" cy="2157340"/>
          </a:xfrm>
          <a:prstGeom prst="straightConnector1">
            <a:avLst/>
          </a:prstGeom>
          <a:ln w="38100">
            <a:solidFill>
              <a:srgbClr val="42958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044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C00EF8-3165-4950-981E-2F59E76793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D54C75-E32F-4C93-93C1-0BFF9FCBD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10420CB-88D7-4CFD-8E71-F811808B81AA}"/>
              </a:ext>
            </a:extLst>
          </p:cNvPr>
          <p:cNvSpPr txBox="1">
            <a:spLocks/>
          </p:cNvSpPr>
          <p:nvPr/>
        </p:nvSpPr>
        <p:spPr>
          <a:xfrm>
            <a:off x="1151355" y="2732166"/>
            <a:ext cx="7035284" cy="1299785"/>
          </a:xfrm>
          <a:prstGeom prst="rect">
            <a:avLst/>
          </a:prstGeom>
          <a:solidFill>
            <a:srgbClr val="42958D">
              <a:alpha val="75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377">
              <a:spcBef>
                <a:spcPct val="0"/>
              </a:spcBef>
              <a:buNone/>
              <a:defRPr sz="440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altLang="ru-RU" b="1" dirty="0"/>
              <a:t>Планирование объемов</a:t>
            </a:r>
          </a:p>
        </p:txBody>
      </p:sp>
    </p:spTree>
    <p:extLst>
      <p:ext uri="{BB962C8B-B14F-4D97-AF65-F5344CB8AC3E}">
        <p14:creationId xmlns:p14="http://schemas.microsoft.com/office/powerpoint/2010/main" val="3785138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90571FA-5AA1-4F63-ABF1-9AD8C9114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26" y="1118940"/>
            <a:ext cx="4138863" cy="31703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Средневзвешенная цена может определяться по 3-м вариантам: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>
              <a:buFont typeface="Wingdings" panose="05000000000000000000" pitchFamily="2" charset="2"/>
              <a:buChar char="v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Зарегистрированная предельная отпускная цена производителя с учетом налога на добавленную стоимость</a:t>
            </a:r>
          </a:p>
          <a:p>
            <a:pPr marL="360000">
              <a:buFont typeface="Wingdings" panose="05000000000000000000" pitchFamily="2" charset="2"/>
              <a:buChar char="v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Закупочные цены</a:t>
            </a:r>
          </a:p>
          <a:p>
            <a:pPr marL="360000">
              <a:buFont typeface="Wingdings" panose="05000000000000000000" pitchFamily="2" charset="2"/>
              <a:buChar char="v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Комбинация (объем закупок + учет предельных цен)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F5A3CE-B2F6-4EF6-8301-145B2FE03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EB70DA3-D59D-4744-90DD-56AB03EBEAE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51974"/>
          </a:xfrm>
          <a:prstGeom prst="rect">
            <a:avLst/>
          </a:prstGeom>
          <a:solidFill>
            <a:srgbClr val="42958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Подходы к определению стоимости лекарственных препаратов в КСГ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AF3EE3-57EC-490C-91BE-876ACE15F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200" y1="59300" x2="58200" y2="59300"/>
                        <a14:foregroundMark x1="10467" y1="82600" x2="15533" y2="48400"/>
                        <a14:foregroundMark x1="15533" y1="48400" x2="20467" y2="57400"/>
                        <a14:foregroundMark x1="20467" y1="57400" x2="17867" y2="68400"/>
                        <a14:foregroundMark x1="17867" y1="68400" x2="17533" y2="79800"/>
                        <a14:foregroundMark x1="17533" y1="79800" x2="11067" y2="82400"/>
                        <a14:foregroundMark x1="12600" y1="62300" x2="11267" y2="73700"/>
                        <a14:foregroundMark x1="11267" y1="73700" x2="11333" y2="74700"/>
                        <a14:foregroundMark x1="11333" y1="62800" x2="11333" y2="62800"/>
                        <a14:foregroundMark x1="11067" y1="65600" x2="11067" y2="65600"/>
                        <a14:foregroundMark x1="10867" y1="69600" x2="10867" y2="6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623" y="3540618"/>
            <a:ext cx="5577132" cy="37180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0006E2-0727-4FC6-AE4A-FFF986C03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1578" y1="31095" x2="41578" y2="31095"/>
                        <a14:foregroundMark x1="39872" y1="22815" x2="39872" y2="22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1404">
            <a:off x="5062212" y="777423"/>
            <a:ext cx="1339567" cy="31047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D1E29B-C2C5-46AB-8E46-387B196A6E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0400" y1="33333" x2="30400" y2="33333"/>
                        <a14:foregroundMark x1="47300" y1="36204" x2="47300" y2="36204"/>
                        <a14:foregroundMark x1="47300" y1="35833" x2="46300" y2="37870"/>
                        <a14:foregroundMark x1="14800" y1="35000" x2="21400" y2="38981"/>
                        <a14:foregroundMark x1="21400" y1="38981" x2="38100" y2="40185"/>
                        <a14:foregroundMark x1="46600" y1="34815" x2="39900" y2="31481"/>
                        <a14:foregroundMark x1="39900" y1="31481" x2="24300" y2="30278"/>
                        <a14:foregroundMark x1="24300" y1="30278" x2="17400" y2="33241"/>
                        <a14:foregroundMark x1="17400" y1="33241" x2="14600" y2="36574"/>
                        <a14:foregroundMark x1="14800" y1="37130" x2="30000" y2="41389"/>
                        <a14:foregroundMark x1="30000" y1="41389" x2="46700" y2="38519"/>
                        <a14:foregroundMark x1="68900" y1="30093" x2="68900" y2="30093"/>
                        <a14:foregroundMark x1="74700" y1="19074" x2="62200" y2="41481"/>
                        <a14:foregroundMark x1="59800" y1="19630" x2="60100" y2="19630"/>
                        <a14:foregroundMark x1="61700" y1="20185" x2="64200" y2="25648"/>
                        <a14:foregroundMark x1="78300" y1="30370" x2="80800" y2="36574"/>
                        <a14:foregroundMark x1="16600" y1="38519" x2="25800" y2="40556"/>
                        <a14:foregroundMark x1="68100" y1="47593" x2="64600" y2="65370"/>
                        <a14:foregroundMark x1="64600" y1="65370" x2="58000" y2="70000"/>
                        <a14:foregroundMark x1="58000" y1="70000" x2="53600" y2="64167"/>
                        <a14:foregroundMark x1="53600" y1="64167" x2="55000" y2="56574"/>
                        <a14:foregroundMark x1="55000" y1="56574" x2="59300" y2="50648"/>
                        <a14:foregroundMark x1="59300" y1="50648" x2="74800" y2="48796"/>
                        <a14:foregroundMark x1="74800" y1="48796" x2="83200" y2="53333"/>
                        <a14:foregroundMark x1="83200" y1="53333" x2="85600" y2="62685"/>
                        <a14:foregroundMark x1="85600" y1="62685" x2="76500" y2="69722"/>
                        <a14:foregroundMark x1="76500" y1="69722" x2="67800" y2="65370"/>
                        <a14:foregroundMark x1="67800" y1="65370" x2="71100" y2="55556"/>
                        <a14:foregroundMark x1="71100" y1="55556" x2="73400" y2="54444"/>
                        <a14:foregroundMark x1="65400" y1="57037" x2="70700" y2="57037"/>
                        <a14:foregroundMark x1="82800" y1="54259" x2="73100" y2="56019"/>
                        <a14:foregroundMark x1="59900" y1="55926" x2="64700" y2="56759"/>
                        <a14:foregroundMark x1="55400" y1="54352" x2="59800" y2="48241"/>
                        <a14:foregroundMark x1="59800" y1="48241" x2="67500" y2="46389"/>
                        <a14:foregroundMark x1="67500" y1="46389" x2="75400" y2="46389"/>
                        <a14:foregroundMark x1="75400" y1="46389" x2="82700" y2="48704"/>
                        <a14:foregroundMark x1="82700" y1="48704" x2="84000" y2="54167"/>
                        <a14:foregroundMark x1="79800" y1="55185" x2="69500" y2="56944"/>
                        <a14:foregroundMark x1="63100" y1="46481" x2="55800" y2="49167"/>
                        <a14:foregroundMark x1="55800" y1="49167" x2="54900" y2="54352"/>
                        <a14:foregroundMark x1="55200" y1="49537" x2="55200" y2="54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89" y="1602882"/>
            <a:ext cx="1587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18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FDDFDCA-D7E8-488B-81FD-CEA239540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25C68B6-61C2-468F-89AB-4B9F7531AA68}" type="slidenum">
              <a:rPr lang="ru-RU" sz="90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>
                <a:defRPr/>
              </a:pPr>
              <a:t>21</a:t>
            </a:fld>
            <a:endParaRPr lang="ru-RU" sz="9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B2CF84E-B154-4253-87E1-1156ED157EBB}"/>
              </a:ext>
            </a:extLst>
          </p:cNvPr>
          <p:cNvSpPr/>
          <p:nvPr/>
        </p:nvSpPr>
        <p:spPr>
          <a:xfrm>
            <a:off x="3232651" y="1914661"/>
            <a:ext cx="2678694" cy="3668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МНН «</a:t>
            </a:r>
            <a:r>
              <a:rPr lang="ru-RU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Бевацизумаб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A143931-2DE7-424B-9FFF-B678F42440B6}"/>
              </a:ext>
            </a:extLst>
          </p:cNvPr>
          <p:cNvSpPr/>
          <p:nvPr/>
        </p:nvSpPr>
        <p:spPr>
          <a:xfrm>
            <a:off x="805236" y="3385447"/>
            <a:ext cx="2569480" cy="12939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Торговое наименование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«Авастин»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Hoffmann-La Roche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Швейцария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61 536,82 руб.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19462C4-485D-443A-AE11-5C78AEA00707}"/>
              </a:ext>
            </a:extLst>
          </p:cNvPr>
          <p:cNvSpPr/>
          <p:nvPr/>
        </p:nvSpPr>
        <p:spPr>
          <a:xfrm>
            <a:off x="1543050" y="1109325"/>
            <a:ext cx="605789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реестр предельных отпускных цен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CA3278A-A836-420B-A93C-8A6FE7F33EE1}"/>
              </a:ext>
            </a:extLst>
          </p:cNvPr>
          <p:cNvSpPr/>
          <p:nvPr/>
        </p:nvSpPr>
        <p:spPr>
          <a:xfrm>
            <a:off x="750629" y="2586035"/>
            <a:ext cx="267869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ригинальный препарат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7E6E1908-89F8-4826-BADC-EAFF3D68D30B}"/>
              </a:ext>
            </a:extLst>
          </p:cNvPr>
          <p:cNvSpPr/>
          <p:nvPr/>
        </p:nvSpPr>
        <p:spPr>
          <a:xfrm>
            <a:off x="5714679" y="2586035"/>
            <a:ext cx="267869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женерик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C5AEF1F2-2ACA-407E-8742-E6353E9FFB89}"/>
              </a:ext>
            </a:extLst>
          </p:cNvPr>
          <p:cNvCxnSpPr>
            <a:cxnSpLocks/>
          </p:cNvCxnSpPr>
          <p:nvPr/>
        </p:nvCxnSpPr>
        <p:spPr>
          <a:xfrm>
            <a:off x="2089976" y="2955367"/>
            <a:ext cx="0" cy="3847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F072977F-4E90-4349-9052-4600409D1BD5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5449808" y="2955367"/>
            <a:ext cx="1604218" cy="5354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A3730E6A-4782-4D90-85F1-5E1EDFC267ED}"/>
              </a:ext>
            </a:extLst>
          </p:cNvPr>
          <p:cNvCxnSpPr>
            <a:cxnSpLocks/>
          </p:cNvCxnSpPr>
          <p:nvPr/>
        </p:nvCxnSpPr>
        <p:spPr>
          <a:xfrm flipH="1">
            <a:off x="2089976" y="2289280"/>
            <a:ext cx="1142675" cy="2402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620D47E9-CF78-4F3A-B93F-B0A6800E63F2}"/>
              </a:ext>
            </a:extLst>
          </p:cNvPr>
          <p:cNvSpPr/>
          <p:nvPr/>
        </p:nvSpPr>
        <p:spPr>
          <a:xfrm>
            <a:off x="4346416" y="3520445"/>
            <a:ext cx="2206784" cy="105560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Торговое наименование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Авегра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БИОКАД»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ЗАО «БИОКАД», Россия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34 508,00 руб.</a:t>
            </a: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D470160B-4056-4786-8915-7674B989AC25}"/>
              </a:ext>
            </a:extLst>
          </p:cNvPr>
          <p:cNvSpPr/>
          <p:nvPr/>
        </p:nvSpPr>
        <p:spPr>
          <a:xfrm>
            <a:off x="6870700" y="3520445"/>
            <a:ext cx="2162099" cy="105560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Торговое наименование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Версаво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«Р-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Фарм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Россия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46 890,09 руб.</a:t>
            </a:r>
          </a:p>
        </p:txBody>
      </p: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id="{AFE33424-18F4-4F98-9632-5FD134A20AA4}"/>
              </a:ext>
            </a:extLst>
          </p:cNvPr>
          <p:cNvCxnSpPr>
            <a:cxnSpLocks/>
          </p:cNvCxnSpPr>
          <p:nvPr/>
        </p:nvCxnSpPr>
        <p:spPr>
          <a:xfrm flipH="1">
            <a:off x="7951749" y="4605708"/>
            <a:ext cx="1" cy="7239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2C9BDAE1-C7DF-4FD7-AF74-31ABCC8621FE}"/>
              </a:ext>
            </a:extLst>
          </p:cNvPr>
          <p:cNvCxnSpPr>
            <a:cxnSpLocks/>
          </p:cNvCxnSpPr>
          <p:nvPr/>
        </p:nvCxnSpPr>
        <p:spPr>
          <a:xfrm>
            <a:off x="5447157" y="4576053"/>
            <a:ext cx="0" cy="7536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id="{C5C4A303-BC31-4C91-91AE-ED16A2C2E7A6}"/>
              </a:ext>
            </a:extLst>
          </p:cNvPr>
          <p:cNvCxnSpPr>
            <a:cxnSpLocks/>
          </p:cNvCxnSpPr>
          <p:nvPr/>
        </p:nvCxnSpPr>
        <p:spPr>
          <a:xfrm>
            <a:off x="2089976" y="4693432"/>
            <a:ext cx="0" cy="6362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3B79562D-73A3-42A6-8F3A-349C4EC56474}"/>
              </a:ext>
            </a:extLst>
          </p:cNvPr>
          <p:cNvSpPr/>
          <p:nvPr/>
        </p:nvSpPr>
        <p:spPr>
          <a:xfrm>
            <a:off x="517956" y="5329677"/>
            <a:ext cx="8286240" cy="468562"/>
          </a:xfrm>
          <a:prstGeom prst="rect">
            <a:avLst/>
          </a:prstGeom>
          <a:gradFill>
            <a:gsLst>
              <a:gs pos="0">
                <a:srgbClr val="42958D"/>
              </a:gs>
              <a:gs pos="84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стоимость = (61 536,82 + 34 508,00 + 46 890,09) / 3 = 47 644,97 руб.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5FD2995E-F83B-4A91-A1B6-0C92F3270228}"/>
              </a:ext>
            </a:extLst>
          </p:cNvPr>
          <p:cNvSpPr/>
          <p:nvPr/>
        </p:nvSpPr>
        <p:spPr>
          <a:xfrm>
            <a:off x="517956" y="5901577"/>
            <a:ext cx="828624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лекарственного препарата = 47 644,97 + НДС 10% = 52 409,47 руб.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EDF98889-980F-4415-AE27-607099A0579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4028"/>
          </a:xfrm>
          <a:prstGeom prst="rect">
            <a:avLst/>
          </a:prstGeom>
          <a:solidFill>
            <a:srgbClr val="42958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Определение стоимости лекарственного препарата при расчете тарифа</a:t>
            </a:r>
          </a:p>
        </p:txBody>
      </p:sp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id="{5BBE5C1A-23A4-48B1-9ED0-150562E40521}"/>
              </a:ext>
            </a:extLst>
          </p:cNvPr>
          <p:cNvSpPr/>
          <p:nvPr/>
        </p:nvSpPr>
        <p:spPr>
          <a:xfrm rot="5400000">
            <a:off x="4388593" y="1586069"/>
            <a:ext cx="366811" cy="274270"/>
          </a:xfrm>
          <a:prstGeom prst="right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E228C006-8794-4CF3-B8A3-42027CE52847}"/>
              </a:ext>
            </a:extLst>
          </p:cNvPr>
          <p:cNvCxnSpPr>
            <a:cxnSpLocks/>
          </p:cNvCxnSpPr>
          <p:nvPr/>
        </p:nvCxnSpPr>
        <p:spPr>
          <a:xfrm>
            <a:off x="5911345" y="2286851"/>
            <a:ext cx="1142675" cy="2402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4B02C37F-BB65-4747-A9D6-96E54CC09AD4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7054026" y="2955367"/>
            <a:ext cx="897723" cy="5479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919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F02C78B-931E-4774-A18E-23FF3B822849}"/>
              </a:ext>
            </a:extLst>
          </p:cNvPr>
          <p:cNvSpPr txBox="1"/>
          <p:nvPr/>
        </p:nvSpPr>
        <p:spPr>
          <a:xfrm>
            <a:off x="889176" y="136521"/>
            <a:ext cx="7365640" cy="6493747"/>
          </a:xfrm>
          <a:prstGeom prst="rect">
            <a:avLst/>
          </a:prstGeom>
          <a:noFill/>
        </p:spPr>
        <p:txBody>
          <a:bodyPr spcFirstLastPara="1" wrap="square" numCol="1" rtlCol="0">
            <a:prstTxWarp prst="textArchDown">
              <a:avLst>
                <a:gd name="adj" fmla="val 16459596"/>
              </a:avLst>
            </a:prstTxWarp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defPPr>
              <a:defRPr lang="ru-RU"/>
            </a:defPPr>
            <a:lvl1pPr algn="ctr">
              <a:defRPr sz="4800">
                <a:gradFill flip="none" rotWithShape="1">
                  <a:gsLst>
                    <a:gs pos="0">
                      <a:srgbClr val="FF0000"/>
                    </a:gs>
                    <a:gs pos="25000">
                      <a:srgbClr val="FFC000"/>
                    </a:gs>
                    <a:gs pos="75000">
                      <a:srgbClr val="00B0F0"/>
                    </a:gs>
                    <a:gs pos="50000">
                      <a:srgbClr val="92D050"/>
                    </a:gs>
                    <a:gs pos="100000">
                      <a:srgbClr val="7030A0"/>
                    </a:gs>
                  </a:gsLst>
                  <a:lin ang="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Всегда есть к чему стремиться и куда двигаться!!!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B01A90-A816-4205-989A-DA519DE0C75D}"/>
              </a:ext>
            </a:extLst>
          </p:cNvPr>
          <p:cNvSpPr txBox="1"/>
          <p:nvPr/>
        </p:nvSpPr>
        <p:spPr>
          <a:xfrm>
            <a:off x="729758" y="286047"/>
            <a:ext cx="7684477" cy="657195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ru-RU" sz="4800" dirty="0">
                <a:gradFill flip="none" rotWithShape="1">
                  <a:gsLst>
                    <a:gs pos="0">
                      <a:srgbClr val="FF0000"/>
                    </a:gs>
                    <a:gs pos="25000">
                      <a:srgbClr val="FFC000"/>
                    </a:gs>
                    <a:gs pos="75000">
                      <a:srgbClr val="00B0F0"/>
                    </a:gs>
                    <a:gs pos="50000">
                      <a:srgbClr val="92D050"/>
                    </a:gs>
                    <a:gs pos="100000">
                      <a:srgbClr val="7030A0"/>
                    </a:gs>
                  </a:gsLst>
                  <a:lin ang="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предела совершенству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78173B-8C94-47FD-92CB-E957EE8E3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69AB16-0AF3-41D3-AA82-44DB4E499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0" b="94222" l="4000" r="96889">
                        <a14:foregroundMark x1="50778" y1="39667" x2="41444" y2="40222"/>
                        <a14:foregroundMark x1="41444" y1="40222" x2="36667" y2="48889"/>
                        <a14:foregroundMark x1="36667" y1="48889" x2="42111" y2="57000"/>
                        <a14:foregroundMark x1="42111" y1="57000" x2="49444" y2="61222"/>
                        <a14:foregroundMark x1="49444" y1="61222" x2="59222" y2="62222"/>
                        <a14:foregroundMark x1="59222" y1="62222" x2="64889" y2="55333"/>
                        <a14:foregroundMark x1="64889" y1="55333" x2="65444" y2="45111"/>
                        <a14:foregroundMark x1="65444" y1="45111" x2="59222" y2="37778"/>
                        <a14:foregroundMark x1="59222" y1="37778" x2="50778" y2="35222"/>
                        <a14:foregroundMark x1="50778" y1="35222" x2="47000" y2="39778"/>
                        <a14:foregroundMark x1="52111" y1="6111" x2="44333" y2="9556"/>
                        <a14:foregroundMark x1="44333" y1="9556" x2="43889" y2="18333"/>
                        <a14:foregroundMark x1="43889" y1="18333" x2="48333" y2="27000"/>
                        <a14:foregroundMark x1="48333" y1="27000" x2="57333" y2="28889"/>
                        <a14:foregroundMark x1="57333" y1="28889" x2="64778" y2="22667"/>
                        <a14:foregroundMark x1="64778" y1="22667" x2="69778" y2="15444"/>
                        <a14:foregroundMark x1="69778" y1="15444" x2="52444" y2="6111"/>
                        <a14:foregroundMark x1="27667" y1="45444" x2="18778" y2="41111"/>
                        <a14:foregroundMark x1="18778" y1="41111" x2="10111" y2="40000"/>
                        <a14:foregroundMark x1="10111" y1="40000" x2="4444" y2="46778"/>
                        <a14:foregroundMark x1="4444" y1="46778" x2="4444" y2="56444"/>
                        <a14:foregroundMark x1="4444" y1="56444" x2="11333" y2="61889"/>
                        <a14:foregroundMark x1="11333" y1="61889" x2="19889" y2="62444"/>
                        <a14:foregroundMark x1="19889" y1="62444" x2="27556" y2="59000"/>
                        <a14:foregroundMark x1="27556" y1="59000" x2="30444" y2="51111"/>
                        <a14:foregroundMark x1="30444" y1="51111" x2="28111" y2="45333"/>
                        <a14:foregroundMark x1="60333" y1="71111" x2="52222" y2="72889"/>
                        <a14:foregroundMark x1="52222" y1="72889" x2="48000" y2="81556"/>
                        <a14:foregroundMark x1="48000" y1="81556" x2="51000" y2="89444"/>
                        <a14:foregroundMark x1="51000" y1="89444" x2="59556" y2="89889"/>
                        <a14:foregroundMark x1="59556" y1="89889" x2="68000" y2="87333"/>
                        <a14:foregroundMark x1="68000" y1="87333" x2="75333" y2="81444"/>
                        <a14:foregroundMark x1="75055" y1="78111" x2="74556" y2="72111"/>
                        <a14:foregroundMark x1="75083" y1="78444" x2="75055" y2="78111"/>
                        <a14:foregroundMark x1="75111" y1="78778" x2="75083" y2="78444"/>
                        <a14:foregroundMark x1="75333" y1="81444" x2="75111" y2="78778"/>
                        <a14:foregroundMark x1="67793" y1="69444" x2="66667" y2="69000"/>
                        <a14:foregroundMark x1="74556" y1="72111" x2="67793" y2="69444"/>
                        <a14:foregroundMark x1="65180" y1="69333" x2="59222" y2="70667"/>
                        <a14:foregroundMark x1="66667" y1="69000" x2="65180" y2="69333"/>
                        <a14:foregroundMark x1="77889" y1="23667" x2="71556" y2="30222"/>
                        <a14:foregroundMark x1="71556" y1="30222" x2="73444" y2="39778"/>
                        <a14:foregroundMark x1="73444" y1="39778" x2="82000" y2="41889"/>
                        <a14:foregroundMark x1="82000" y1="41889" x2="89556" y2="37444"/>
                        <a14:foregroundMark x1="89556" y1="37444" x2="88111" y2="28778"/>
                        <a14:foregroundMark x1="88111" y1="28778" x2="81222" y2="23222"/>
                        <a14:foregroundMark x1="81222" y1="23222" x2="75667" y2="23000"/>
                        <a14:foregroundMark x1="82889" y1="58111" x2="74667" y2="63111"/>
                        <a14:foregroundMark x1="74667" y1="63111" x2="72889" y2="71444"/>
                        <a14:foregroundMark x1="72889" y1="71444" x2="82667" y2="73444"/>
                        <a14:foregroundMark x1="82667" y1="73444" x2="90000" y2="68000"/>
                        <a14:foregroundMark x1="90000" y1="68000" x2="90667" y2="56778"/>
                        <a14:foregroundMark x1="90667" y1="56778" x2="84444" y2="50778"/>
                        <a14:foregroundMark x1="84444" y1="50778" x2="77111" y2="55000"/>
                        <a14:foregroundMark x1="77111" y1="55000" x2="75333" y2="64000"/>
                        <a14:foregroundMark x1="31222" y1="64000" x2="23222" y2="66444"/>
                        <a14:foregroundMark x1="23222" y1="66444" x2="17000" y2="72111"/>
                        <a14:foregroundMark x1="17000" y1="72111" x2="19889" y2="81000"/>
                        <a14:foregroundMark x1="19889" y1="81000" x2="36333" y2="89778"/>
                        <a14:foregroundMark x1="36333" y1="89778" x2="43333" y2="84111"/>
                        <a14:foregroundMark x1="43333" y1="84111" x2="43556" y2="74333"/>
                        <a14:foregroundMark x1="43556" y1="74333" x2="38556" y2="67222"/>
                        <a14:foregroundMark x1="38556" y1="67222" x2="30778" y2="63556"/>
                        <a14:foregroundMark x1="30778" y1="63556" x2="30667" y2="63556"/>
                        <a14:foregroundMark x1="53889" y1="94444" x2="53889" y2="94444"/>
                        <a14:foregroundMark x1="96667" y1="56667" x2="96667" y2="56667"/>
                        <a14:foregroundMark x1="96889" y1="39222" x2="96889" y2="39222"/>
                        <a14:backgroundMark x1="71222" y1="74333" x2="71222" y2="74333"/>
                        <a14:backgroundMark x1="68111" y1="69444" x2="68111" y2="69444"/>
                        <a14:backgroundMark x1="75111" y1="78444" x2="75111" y2="78444"/>
                        <a14:backgroundMark x1="67667" y1="69333" x2="67667" y2="69333"/>
                        <a14:backgroundMark x1="67889" y1="69444" x2="67889" y2="69444"/>
                        <a14:backgroundMark x1="68000" y1="69556" x2="68000" y2="69556"/>
                        <a14:backgroundMark x1="47222" y1="68667" x2="47222" y2="68667"/>
                        <a14:backgroundMark x1="62333" y1="34778" x2="62333" y2="34778"/>
                        <a14:backgroundMark x1="45000" y1="31889" x2="45000" y2="31889"/>
                        <a14:backgroundMark x1="75111" y1="78111" x2="75111" y2="78111"/>
                        <a14:backgroundMark x1="75333" y1="78778" x2="75333" y2="78778"/>
                        <a14:backgroundMark x1="67889" y1="69444" x2="67889" y2="6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006" y="454201"/>
            <a:ext cx="6091980" cy="59495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BB8B5C-BDFD-47BA-9F8E-31ED7C4C5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6" b="89691" l="9174" r="89908">
                        <a14:foregroundMark x1="33945" y1="7216" x2="34862" y2="23711"/>
                        <a14:foregroundMark x1="73394" y1="21649" x2="58716" y2="17526"/>
                        <a14:foregroundMark x1="58716" y1="17526" x2="21101" y2="36082"/>
                        <a14:foregroundMark x1="50459" y1="83505" x2="66055" y2="86598"/>
                        <a14:foregroundMark x1="66055" y1="86598" x2="82569" y2="86598"/>
                        <a14:foregroundMark x1="82569" y1="86598" x2="84404" y2="86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06" y="3844162"/>
            <a:ext cx="653902" cy="5819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BB6FF5A-5DE4-440E-A5EA-E804081797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511" y="3030799"/>
            <a:ext cx="858253" cy="858253"/>
          </a:xfrm>
          <a:prstGeom prst="rect">
            <a:avLst/>
          </a:prstGeom>
        </p:spPr>
      </p:pic>
      <p:pic>
        <p:nvPicPr>
          <p:cNvPr id="1030" name="Picture 6" descr="https://e.profkiosk.ru/service_tbn2/rmgbxa.png">
            <a:extLst>
              <a:ext uri="{FF2B5EF4-FFF2-40B4-BE49-F238E27FC236}">
                <a16:creationId xmlns:a16="http://schemas.microsoft.com/office/drawing/2014/main" id="{3AF74E28-D412-4134-B64A-447E42D62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738" y="2748490"/>
            <a:ext cx="601746" cy="68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8C4DF30-41E8-4380-9425-F1D72C11FDFA}"/>
              </a:ext>
            </a:extLst>
          </p:cNvPr>
          <p:cNvGrpSpPr/>
          <p:nvPr/>
        </p:nvGrpSpPr>
        <p:grpSpPr>
          <a:xfrm>
            <a:off x="4210511" y="2329624"/>
            <a:ext cx="754684" cy="775880"/>
            <a:chOff x="3048000" y="1671637"/>
            <a:chExt cx="3048000" cy="351472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B83FFC9-5512-4DEA-A488-8C0734768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710" b="89973" l="10000" r="90000">
                          <a14:foregroundMark x1="53438" y1="8672" x2="53438" y2="8672"/>
                          <a14:foregroundMark x1="45313" y1="6775" x2="45313" y2="6775"/>
                          <a14:foregroundMark x1="35938" y1="7859" x2="53125" y2="5962"/>
                          <a14:foregroundMark x1="53125" y1="5962" x2="59688" y2="8672"/>
                          <a14:foregroundMark x1="41563" y1="3794" x2="51875" y2="2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1671637"/>
              <a:ext cx="3048000" cy="3514725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564CB77E-015F-497C-B5D9-2E9DC9032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2896" y="3626566"/>
              <a:ext cx="356011" cy="479979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14572307-2B93-4079-A0A3-38F491445625}"/>
              </a:ext>
            </a:extLst>
          </p:cNvPr>
          <p:cNvGrpSpPr/>
          <p:nvPr/>
        </p:nvGrpSpPr>
        <p:grpSpPr>
          <a:xfrm>
            <a:off x="3469976" y="2878463"/>
            <a:ext cx="923984" cy="1256655"/>
            <a:chOff x="5132326" y="319520"/>
            <a:chExt cx="4495800" cy="635635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E427E6B-DF02-4D61-9D82-7103315B3C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259" b="83241" l="5226" r="94774">
                          <a14:foregroundMark x1="28531" y1="33056" x2="17655" y2="36481"/>
                          <a14:foregroundMark x1="17655" y1="36481" x2="12712" y2="43889"/>
                          <a14:foregroundMark x1="12712" y1="43889" x2="13136" y2="52222"/>
                          <a14:foregroundMark x1="13136" y1="52222" x2="25847" y2="52778"/>
                          <a14:foregroundMark x1="25847" y1="52778" x2="30226" y2="46296"/>
                          <a14:foregroundMark x1="30226" y1="46296" x2="30367" y2="38056"/>
                          <a14:foregroundMark x1="30367" y1="38056" x2="27684" y2="32500"/>
                          <a14:foregroundMark x1="75424" y1="36481" x2="70339" y2="42685"/>
                          <a14:foregroundMark x1="70339" y1="42685" x2="75141" y2="51852"/>
                          <a14:foregroundMark x1="75141" y1="51852" x2="86017" y2="53981"/>
                          <a14:foregroundMark x1="86017" y1="53981" x2="90537" y2="47500"/>
                          <a14:foregroundMark x1="90537" y1="47500" x2="85169" y2="40648"/>
                          <a14:foregroundMark x1="85169" y1="40648" x2="74718" y2="38519"/>
                          <a14:foregroundMark x1="74718" y1="38519" x2="74718" y2="38519"/>
                          <a14:foregroundMark x1="50989" y1="12130" x2="41525" y2="15648"/>
                          <a14:foregroundMark x1="41525" y1="15648" x2="42373" y2="23333"/>
                          <a14:foregroundMark x1="42373" y1="23333" x2="54096" y2="23704"/>
                          <a14:foregroundMark x1="54096" y1="23704" x2="60593" y2="16296"/>
                          <a14:foregroundMark x1="60593" y1="16296" x2="54944" y2="9815"/>
                          <a14:foregroundMark x1="54944" y1="9815" x2="49718" y2="10000"/>
                          <a14:foregroundMark x1="46610" y1="8889" x2="36864" y2="13704"/>
                          <a14:foregroundMark x1="36864" y1="13704" x2="31215" y2="20185"/>
                          <a14:foregroundMark x1="31215" y1="20185" x2="36017" y2="23889"/>
                          <a14:foregroundMark x1="49153" y1="7130" x2="60593" y2="8241"/>
                          <a14:foregroundMark x1="60593" y1="8241" x2="66525" y2="21111"/>
                          <a14:foregroundMark x1="48729" y1="25926" x2="55085" y2="25833"/>
                          <a14:foregroundMark x1="44492" y1="18704" x2="47458" y2="19074"/>
                          <a14:foregroundMark x1="44209" y1="24630" x2="48446" y2="27037"/>
                          <a14:foregroundMark x1="46045" y1="28056" x2="50424" y2="35741"/>
                          <a14:foregroundMark x1="50424" y1="35741" x2="50847" y2="41111"/>
                          <a14:foregroundMark x1="41102" y1="40185" x2="72175" y2="43704"/>
                          <a14:foregroundMark x1="32062" y1="46389" x2="58475" y2="45648"/>
                          <a14:foregroundMark x1="58475" y1="45648" x2="73588" y2="45926"/>
                          <a14:foregroundMark x1="58898" y1="38333" x2="70621" y2="39722"/>
                          <a14:foregroundMark x1="70621" y1="39722" x2="76977" y2="45370"/>
                          <a14:foregroundMark x1="76977" y1="45370" x2="83757" y2="46852"/>
                          <a14:foregroundMark x1="70621" y1="33611" x2="70621" y2="33611"/>
                          <a14:foregroundMark x1="69068" y1="52778" x2="69068" y2="52778"/>
                          <a14:foregroundMark x1="26977" y1="51852" x2="26977" y2="51852"/>
                          <a14:foregroundMark x1="34463" y1="52407" x2="34463" y2="52407"/>
                          <a14:foregroundMark x1="20480" y1="60926" x2="20480" y2="60926"/>
                          <a14:foregroundMark x1="5367" y1="43333" x2="5367" y2="43333"/>
                          <a14:foregroundMark x1="94915" y1="43426" x2="94915" y2="43426"/>
                          <a14:foregroundMark x1="51836" y1="27778" x2="51836" y2="27778"/>
                          <a14:foregroundMark x1="47175" y1="25185" x2="47175" y2="25185"/>
                          <a14:foregroundMark x1="49576" y1="27685" x2="49576" y2="27685"/>
                          <a14:foregroundMark x1="37429" y1="26111" x2="37429" y2="26111"/>
                          <a14:foregroundMark x1="41102" y1="29259" x2="41102" y2="29259"/>
                          <a14:foregroundMark x1="61723" y1="27963" x2="61723" y2="27963"/>
                          <a14:foregroundMark x1="54520" y1="26481" x2="54520" y2="26481"/>
                          <a14:foregroundMark x1="54237" y1="24907" x2="54237" y2="24907"/>
                          <a14:foregroundMark x1="52825" y1="4259" x2="52825" y2="4259"/>
                          <a14:foregroundMark x1="66525" y1="32778" x2="80791" y2="33056"/>
                          <a14:foregroundMark x1="80791" y1="33056" x2="83333" y2="35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15"/>
            <a:stretch/>
          </p:blipFill>
          <p:spPr>
            <a:xfrm>
              <a:off x="5132326" y="319520"/>
              <a:ext cx="4495800" cy="6356354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4D22F29-B73F-43B0-9DCD-DF65BA810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50271" y1="61860" x2="50271" y2="61860"/>
                          <a14:foregroundMark x1="50271" y1="62481" x2="49729" y2="68682"/>
                          <a14:foregroundMark x1="13279" y1="79845" x2="13279" y2="79845"/>
                          <a14:foregroundMark x1="24255" y1="77674" x2="24255" y2="77674"/>
                          <a14:foregroundMark x1="35772" y1="77674" x2="35772" y2="77674"/>
                          <a14:foregroundMark x1="50271" y1="81240" x2="50271" y2="81240"/>
                          <a14:foregroundMark x1="58130" y1="78450" x2="58130" y2="78450"/>
                          <a14:foregroundMark x1="78184" y1="80465" x2="78184" y2="80465"/>
                          <a14:foregroundMark x1="86043" y1="80465" x2="86043" y2="804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6262" y="2684372"/>
              <a:ext cx="1210833" cy="1058249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B2F7594-51C5-4B10-AA05-5C0830F1B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422" y="2313348"/>
              <a:ext cx="1315942" cy="2078178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4130148-8B4B-4359-9314-F342F2C84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9887" r="94350">
                          <a14:foregroundMark x1="93220" y1="41759" x2="94350" y2="41667"/>
                          <a14:foregroundMark x1="88136" y1="42685" x2="88136" y2="42685"/>
                          <a14:foregroundMark x1="86723" y1="44352" x2="86723" y2="44352"/>
                          <a14:foregroundMark x1="87147" y1="43056" x2="87147" y2="43056"/>
                          <a14:backgroundMark x1="43927" y1="58796" x2="44774" y2="71019"/>
                          <a14:backgroundMark x1="44774" y1="71019" x2="56638" y2="72778"/>
                          <a14:backgroundMark x1="56638" y1="72778" x2="59605" y2="63056"/>
                          <a14:backgroundMark x1="41384" y1="46204" x2="36441" y2="91389"/>
                          <a14:backgroundMark x1="36441" y1="91389" x2="47034" y2="88704"/>
                          <a14:backgroundMark x1="47034" y1="88704" x2="70480" y2="89167"/>
                          <a14:backgroundMark x1="70480" y1="89167" x2="61723" y2="51481"/>
                          <a14:backgroundMark x1="61723" y1="51481" x2="52119" y2="46667"/>
                          <a14:backgroundMark x1="52119" y1="46667" x2="39689" y2="46667"/>
                          <a14:backgroundMark x1="58475" y1="73241" x2="45198" y2="73981"/>
                          <a14:backgroundMark x1="45198" y1="73981" x2="44774" y2="82593"/>
                          <a14:backgroundMark x1="44774" y1="82593" x2="56073" y2="84259"/>
                          <a14:backgroundMark x1="56073" y1="84259" x2="63842" y2="78889"/>
                          <a14:backgroundMark x1="63842" y1="78889" x2="47458" y2="739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64" t="39990" b="50086"/>
            <a:stretch/>
          </p:blipFill>
          <p:spPr>
            <a:xfrm>
              <a:off x="8882578" y="3062036"/>
              <a:ext cx="729930" cy="680585"/>
            </a:xfrm>
            <a:prstGeom prst="rect">
              <a:avLst/>
            </a:prstGeom>
          </p:spPr>
        </p:pic>
      </p:grpSp>
      <p:pic>
        <p:nvPicPr>
          <p:cNvPr id="1032" name="Picture 8" descr="https://yt3.ggpht.com/ytc/AKedOLRsvKJKA2WkVvHyCsledB_zUBTz4gXNYnOMbaeJ=s900-c-k-c0x00ffffff-no-rj">
            <a:extLst>
              <a:ext uri="{FF2B5EF4-FFF2-40B4-BE49-F238E27FC236}">
                <a16:creationId xmlns:a16="http://schemas.microsoft.com/office/drawing/2014/main" id="{5DF7302C-4963-494E-B9EB-2833EEBE9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000" b="99333" l="10000" r="90000">
                        <a14:foregroundMark x1="38667" y1="13556" x2="38667" y2="13556"/>
                        <a14:foregroundMark x1="48556" y1="15111" x2="48556" y2="15111"/>
                        <a14:foregroundMark x1="50778" y1="8778" x2="50778" y2="8778"/>
                        <a14:foregroundMark x1="36667" y1="11667" x2="51111" y2="9222"/>
                        <a14:foregroundMark x1="51111" y1="9222" x2="58667" y2="11556"/>
                        <a14:foregroundMark x1="58667" y1="11556" x2="63333" y2="17333"/>
                        <a14:foregroundMark x1="63333" y1="17333" x2="63444" y2="17778"/>
                        <a14:foregroundMark x1="50667" y1="5222" x2="50667" y2="5222"/>
                        <a14:foregroundMark x1="48556" y1="15000" x2="48556" y2="15000"/>
                        <a14:foregroundMark x1="48778" y1="14778" x2="48778" y2="14778"/>
                        <a14:foregroundMark x1="50111" y1="14778" x2="50111" y2="14778"/>
                        <a14:foregroundMark x1="44333" y1="77778" x2="42222" y2="85778"/>
                        <a14:foregroundMark x1="42222" y1="85778" x2="43111" y2="93222"/>
                        <a14:foregroundMark x1="43111" y1="93222" x2="47889" y2="99000"/>
                        <a14:foregroundMark x1="47889" y1="99000" x2="56444" y2="98667"/>
                        <a14:foregroundMark x1="56444" y1="98667" x2="62111" y2="93222"/>
                        <a14:foregroundMark x1="62111" y1="93222" x2="62000" y2="83889"/>
                        <a14:foregroundMark x1="62000" y1="83889" x2="57444" y2="78556"/>
                        <a14:foregroundMark x1="57444" y1="78556" x2="57111" y2="78556"/>
                        <a14:foregroundMark x1="45889" y1="82667" x2="49556" y2="98889"/>
                        <a14:foregroundMark x1="49556" y1="98889" x2="64889" y2="96889"/>
                        <a14:foregroundMark x1="47333" y1="78111" x2="47333" y2="78111"/>
                        <a14:foregroundMark x1="44778" y1="84556" x2="44778" y2="84556"/>
                        <a14:foregroundMark x1="60667" y1="76222" x2="60667" y2="76222"/>
                        <a14:foregroundMark x1="60111" y1="75333" x2="64333" y2="81000"/>
                        <a14:foregroundMark x1="64333" y1="81000" x2="71222" y2="79000"/>
                        <a14:foregroundMark x1="71222" y1="79000" x2="71444" y2="78778"/>
                        <a14:foregroundMark x1="60222" y1="79111" x2="60222" y2="79111"/>
                        <a14:foregroundMark x1="40778" y1="98222" x2="40778" y2="98222"/>
                        <a14:foregroundMark x1="64333" y1="93667" x2="64333" y2="93667"/>
                        <a14:foregroundMark x1="39889" y1="96778" x2="39889" y2="96778"/>
                        <a14:foregroundMark x1="39444" y1="98222" x2="39444" y2="98222"/>
                        <a14:foregroundMark x1="64000" y1="85111" x2="64000" y2="85111"/>
                        <a14:foregroundMark x1="69333" y1="85778" x2="69333" y2="85778"/>
                        <a14:foregroundMark x1="75667" y1="78778" x2="75667" y2="78778"/>
                        <a14:foregroundMark x1="75222" y1="79556" x2="75222" y2="79556"/>
                        <a14:foregroundMark x1="74000" y1="81444" x2="74000" y2="81444"/>
                        <a14:foregroundMark x1="72111" y1="83444" x2="72111" y2="83444"/>
                        <a14:foregroundMark x1="67889" y1="86778" x2="67889" y2="86778"/>
                        <a14:foregroundMark x1="65667" y1="87333" x2="65667" y2="87333"/>
                        <a14:foregroundMark x1="65556" y1="90778" x2="65556" y2="90778"/>
                        <a14:foregroundMark x1="65667" y1="94111" x2="65667" y2="94111"/>
                        <a14:foregroundMark x1="66556" y1="95000" x2="66556" y2="95000"/>
                        <a14:foregroundMark x1="67000" y1="97667" x2="67000" y2="97667"/>
                        <a14:foregroundMark x1="67333" y1="99333" x2="67333" y2="99333"/>
                        <a14:foregroundMark x1="31000" y1="12000" x2="31000" y2="12000"/>
                        <a14:foregroundMark x1="33333" y1="15333" x2="33333" y2="15333"/>
                        <a14:foregroundMark x1="48556" y1="14333" x2="48556" y2="14333"/>
                        <a14:foregroundMark x1="32222" y1="16556" x2="39667" y2="20444"/>
                        <a14:foregroundMark x1="39667" y1="20444" x2="62778" y2="20444"/>
                        <a14:foregroundMark x1="62778" y1="20444" x2="64778" y2="19556"/>
                        <a14:foregroundMark x1="49000" y1="13222" x2="49000" y2="13222"/>
                        <a14:foregroundMark x1="47778" y1="76667" x2="48111" y2="8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641" y="3490852"/>
            <a:ext cx="756935" cy="75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736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DE11CA-80FD-4D08-9944-574BB379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88EC8B4-C53D-4692-88C8-83D15CDA4742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9144000" cy="842211"/>
          </a:xfrm>
          <a:prstGeom prst="rect">
            <a:avLst/>
          </a:prstGeom>
          <a:solidFill>
            <a:srgbClr val="42958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Территориальная программа обязательного медицинского страхования</a:t>
            </a:r>
          </a:p>
        </p:txBody>
      </p:sp>
      <p:sp>
        <p:nvSpPr>
          <p:cNvPr id="8" name="Блок-схема: альтернативный процесс 7">
            <a:extLst>
              <a:ext uri="{FF2B5EF4-FFF2-40B4-BE49-F238E27FC236}">
                <a16:creationId xmlns:a16="http://schemas.microsoft.com/office/drawing/2014/main" id="{D0848F27-F337-456A-824F-1288BC7BD987}"/>
              </a:ext>
            </a:extLst>
          </p:cNvPr>
          <p:cNvSpPr/>
          <p:nvPr/>
        </p:nvSpPr>
        <p:spPr>
          <a:xfrm>
            <a:off x="296524" y="950583"/>
            <a:ext cx="8550949" cy="783193"/>
          </a:xfrm>
          <a:prstGeom prst="flowChartAlternateProcess">
            <a:avLst/>
          </a:prstGeom>
          <a:ln w="38100">
            <a:solidFill>
              <a:srgbClr val="42958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государственных гарантий бесплатного оказания гражданам медицинской помощи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альтернативный процесс 8">
            <a:extLst>
              <a:ext uri="{FF2B5EF4-FFF2-40B4-BE49-F238E27FC236}">
                <a16:creationId xmlns:a16="http://schemas.microsoft.com/office/drawing/2014/main" id="{CC49838B-2378-4117-B142-9A958F3A95BC}"/>
              </a:ext>
            </a:extLst>
          </p:cNvPr>
          <p:cNvSpPr/>
          <p:nvPr/>
        </p:nvSpPr>
        <p:spPr>
          <a:xfrm>
            <a:off x="1171819" y="2383236"/>
            <a:ext cx="6800361" cy="783193"/>
          </a:xfrm>
          <a:prstGeom prst="flowChartAlternateProcess">
            <a:avLst/>
          </a:prstGeom>
          <a:gradFill>
            <a:gsLst>
              <a:gs pos="0">
                <a:srgbClr val="42958D"/>
              </a:gs>
              <a:gs pos="84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Стоимость Территориальной программы обязательного медицинского страхования определяется: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AED01C-0B13-4354-9830-CDABC6990D05}"/>
              </a:ext>
            </a:extLst>
          </p:cNvPr>
          <p:cNvSpPr txBox="1"/>
          <p:nvPr/>
        </p:nvSpPr>
        <p:spPr>
          <a:xfrm>
            <a:off x="3988140" y="3200408"/>
            <a:ext cx="48075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Нормативы объемов медицинской помощи 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Нормативы финансовых затрат на единицу объема медицинской помощи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D73895B6-E20C-4898-93A1-727E230363E6}"/>
              </a:ext>
            </a:extLst>
          </p:cNvPr>
          <p:cNvSpPr/>
          <p:nvPr/>
        </p:nvSpPr>
        <p:spPr>
          <a:xfrm>
            <a:off x="240316" y="3566151"/>
            <a:ext cx="2502877" cy="1345827"/>
          </a:xfrm>
          <a:prstGeom prst="ellipse">
            <a:avLst/>
          </a:prstGeom>
          <a:solidFill>
            <a:srgbClr val="42958D"/>
          </a:solidFill>
          <a:ln>
            <a:solidFill>
              <a:srgbClr val="429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застрахованных граждан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7 732 894</a:t>
            </a:r>
          </a:p>
        </p:txBody>
      </p:sp>
      <p:sp>
        <p:nvSpPr>
          <p:cNvPr id="12" name="Выгнутая вниз стрелка 87">
            <a:extLst>
              <a:ext uri="{FF2B5EF4-FFF2-40B4-BE49-F238E27FC236}">
                <a16:creationId xmlns:a16="http://schemas.microsoft.com/office/drawing/2014/main" id="{8BA7A175-E6FD-48AB-A98C-968C80026CBF}"/>
              </a:ext>
            </a:extLst>
          </p:cNvPr>
          <p:cNvSpPr/>
          <p:nvPr/>
        </p:nvSpPr>
        <p:spPr>
          <a:xfrm rot="16200000" flipH="1" flipV="1">
            <a:off x="2437780" y="4087806"/>
            <a:ext cx="2189883" cy="759705"/>
          </a:xfrm>
          <a:prstGeom prst="curvedUpArrow">
            <a:avLst>
              <a:gd name="adj1" fmla="val 14092"/>
              <a:gd name="adj2" fmla="val 28033"/>
              <a:gd name="adj3" fmla="val 32416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/>
            <a:endParaRPr lang="ru-RU" sz="1867" b="1" dirty="0">
              <a:solidFill>
                <a:srgbClr val="44546A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A1E4F069-8D8F-46C8-8111-0B4B0B6E3FF0}"/>
              </a:ext>
            </a:extLst>
          </p:cNvPr>
          <p:cNvSpPr/>
          <p:nvPr/>
        </p:nvSpPr>
        <p:spPr>
          <a:xfrm>
            <a:off x="4384428" y="1790485"/>
            <a:ext cx="375140" cy="547381"/>
          </a:xfrm>
          <a:prstGeom prst="downArrow">
            <a:avLst/>
          </a:prstGeom>
          <a:solidFill>
            <a:srgbClr val="4295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B0DC8B8-2EB0-4E49-985E-454314B28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92" b="88005" l="54282" r="92569">
                        <a14:foregroundMark x1="73804" y1="66035" x2="73804" y2="66035"/>
                        <a14:foregroundMark x1="67380" y1="68561" x2="67380" y2="68561"/>
                        <a14:foregroundMark x1="62720" y1="70202" x2="62720" y2="70202"/>
                        <a14:foregroundMark x1="59320" y1="71970" x2="59320" y2="71970"/>
                        <a14:foregroundMark x1="55793" y1="73611" x2="55793" y2="73611"/>
                        <a14:foregroundMark x1="55668" y1="76010" x2="55668" y2="76010"/>
                        <a14:foregroundMark x1="58690" y1="76641" x2="58690" y2="76641"/>
                        <a14:foregroundMark x1="62217" y1="75884" x2="62217" y2="75884"/>
                        <a14:foregroundMark x1="68262" y1="74242" x2="68262" y2="74242"/>
                        <a14:foregroundMark x1="80353" y1="73106" x2="80353" y2="73106"/>
                        <a14:foregroundMark x1="85013" y1="73990" x2="85013" y2="73990"/>
                        <a14:foregroundMark x1="88665" y1="75631" x2="88665" y2="75631"/>
                        <a14:foregroundMark x1="91940" y1="76515" x2="91940" y2="76515"/>
                        <a14:foregroundMark x1="91310" y1="74116" x2="91310" y2="74116"/>
                        <a14:foregroundMark x1="88413" y1="71970" x2="88413" y2="71970"/>
                        <a14:foregroundMark x1="84635" y1="70328" x2="84635" y2="70328"/>
                        <a14:foregroundMark x1="79849" y1="68056" x2="79849" y2="68056"/>
                        <a14:foregroundMark x1="92821" y1="78662" x2="92821" y2="78662"/>
                        <a14:foregroundMark x1="54408" y1="78662" x2="54408" y2="78662"/>
                        <a14:foregroundMark x1="72544" y1="88005" x2="72544" y2="88005"/>
                        <a14:foregroundMark x1="74811" y1="87753" x2="74811" y2="87753"/>
                        <a14:foregroundMark x1="56927" y1="79924" x2="57053" y2="83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92" t="52859" r="5589" b="8016"/>
          <a:stretch/>
        </p:blipFill>
        <p:spPr>
          <a:xfrm>
            <a:off x="787886" y="4706813"/>
            <a:ext cx="1328726" cy="1156073"/>
          </a:xfrm>
          <a:prstGeom prst="rect">
            <a:avLst/>
          </a:prstGeom>
        </p:spPr>
      </p:pic>
      <p:pic>
        <p:nvPicPr>
          <p:cNvPr id="15" name="Picture 2" descr="http://jurmarketing.ru/wp-content/uploads/2016/11/Gold.jpg">
            <a:extLst>
              <a:ext uri="{FF2B5EF4-FFF2-40B4-BE49-F238E27FC236}">
                <a16:creationId xmlns:a16="http://schemas.microsoft.com/office/drawing/2014/main" id="{F2FDB8B1-E755-4517-9DD4-0F3623D05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447177"/>
            <a:ext cx="1893692" cy="121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4E5448A-FB07-4F52-B904-E9D7399D717A}"/>
              </a:ext>
            </a:extLst>
          </p:cNvPr>
          <p:cNvSpPr/>
          <p:nvPr/>
        </p:nvSpPr>
        <p:spPr>
          <a:xfrm>
            <a:off x="375078" y="6107907"/>
            <a:ext cx="6315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на 2023 год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132 518 285,9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7C5E05D-9EC0-48A9-9021-13E9F71AE706}"/>
              </a:ext>
            </a:extLst>
          </p:cNvPr>
          <p:cNvSpPr/>
          <p:nvPr/>
        </p:nvSpPr>
        <p:spPr>
          <a:xfrm>
            <a:off x="4459423" y="4781804"/>
            <a:ext cx="2230946" cy="1123712"/>
          </a:xfrm>
          <a:prstGeom prst="roundRect">
            <a:avLst/>
          </a:prstGeom>
          <a:ln w="38100">
            <a:solidFill>
              <a:srgbClr val="42958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территориальной программы </a:t>
            </a:r>
          </a:p>
        </p:txBody>
      </p:sp>
      <p:sp>
        <p:nvSpPr>
          <p:cNvPr id="17" name="Выгнутая вниз стрелка 87">
            <a:extLst>
              <a:ext uri="{FF2B5EF4-FFF2-40B4-BE49-F238E27FC236}">
                <a16:creationId xmlns:a16="http://schemas.microsoft.com/office/drawing/2014/main" id="{244D03AA-D2D5-4BA4-90E9-D997787473F4}"/>
              </a:ext>
            </a:extLst>
          </p:cNvPr>
          <p:cNvSpPr/>
          <p:nvPr/>
        </p:nvSpPr>
        <p:spPr>
          <a:xfrm rot="16200000" flipH="1" flipV="1">
            <a:off x="2911717" y="4514856"/>
            <a:ext cx="1395045" cy="606666"/>
          </a:xfrm>
          <a:prstGeom prst="curvedUpArrow">
            <a:avLst>
              <a:gd name="adj1" fmla="val 14092"/>
              <a:gd name="adj2" fmla="val 28033"/>
              <a:gd name="adj3" fmla="val 32416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/>
            <a:endParaRPr lang="ru-RU" sz="1867" b="1" dirty="0">
              <a:solidFill>
                <a:srgbClr val="44546A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4B87C9-E345-4C2E-B12D-00A365B2F2C6}"/>
              </a:ext>
            </a:extLst>
          </p:cNvPr>
          <p:cNvSpPr txBox="1"/>
          <p:nvPr/>
        </p:nvSpPr>
        <p:spPr>
          <a:xfrm>
            <a:off x="2743193" y="3948144"/>
            <a:ext cx="455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B0F7C3-E0C8-424D-A220-7AE6421C705B}"/>
              </a:ext>
            </a:extLst>
          </p:cNvPr>
          <p:cNvSpPr txBox="1"/>
          <p:nvPr/>
        </p:nvSpPr>
        <p:spPr>
          <a:xfrm>
            <a:off x="3696856" y="3526938"/>
            <a:ext cx="455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</a:t>
            </a:r>
          </a:p>
        </p:txBody>
      </p:sp>
    </p:spTree>
    <p:extLst>
      <p:ext uri="{BB962C8B-B14F-4D97-AF65-F5344CB8AC3E}">
        <p14:creationId xmlns:p14="http://schemas.microsoft.com/office/powerpoint/2010/main" val="1093676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613934-6524-4993-A5C4-FE31CA706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7B81FC3-2ACC-4110-8039-2FD0EE9C0C0C}"/>
              </a:ext>
            </a:extLst>
          </p:cNvPr>
          <p:cNvSpPr txBox="1">
            <a:spLocks/>
          </p:cNvSpPr>
          <p:nvPr/>
        </p:nvSpPr>
        <p:spPr>
          <a:xfrm>
            <a:off x="0" y="7135"/>
            <a:ext cx="9144000" cy="650153"/>
          </a:xfrm>
          <a:prstGeom prst="rect">
            <a:avLst/>
          </a:prstGeom>
          <a:solidFill>
            <a:srgbClr val="42958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Планирование объемов в круглосуточном стационаре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DA4321-1B49-46DD-99B1-A0DD4A26623E}"/>
              </a:ext>
            </a:extLst>
          </p:cNvPr>
          <p:cNvSpPr txBox="1"/>
          <p:nvPr/>
        </p:nvSpPr>
        <p:spPr>
          <a:xfrm>
            <a:off x="1673347" y="609413"/>
            <a:ext cx="5797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медицинской помощи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BB568C-D33E-4CE4-9339-CEEF74AF723D}"/>
              </a:ext>
            </a:extLst>
          </p:cNvPr>
          <p:cNvSpPr txBox="1"/>
          <p:nvPr/>
        </p:nvSpPr>
        <p:spPr>
          <a:xfrm>
            <a:off x="489786" y="872577"/>
            <a:ext cx="2089150" cy="22277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норматив объема медицинской помощи на 1 застрахованное лицо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0,164585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0239A0-1AF0-4AB5-8BC2-618116F43A1C}"/>
              </a:ext>
            </a:extLst>
          </p:cNvPr>
          <p:cNvSpPr txBox="1"/>
          <p:nvPr/>
        </p:nvSpPr>
        <p:spPr>
          <a:xfrm>
            <a:off x="3260719" y="1169222"/>
            <a:ext cx="2089150" cy="163449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застрахованных лиц Московской области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7 732 894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D52D50-EE25-4B77-A216-5BB9CE694962}"/>
              </a:ext>
            </a:extLst>
          </p:cNvPr>
          <p:cNvSpPr txBox="1"/>
          <p:nvPr/>
        </p:nvSpPr>
        <p:spPr>
          <a:xfrm>
            <a:off x="6575425" y="1322455"/>
            <a:ext cx="2089150" cy="13280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оказания медицинской помощи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1 272 718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0543CAEC-D914-49F3-9550-B4A4640500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255017"/>
              </p:ext>
            </p:extLst>
          </p:nvPr>
        </p:nvGraphicFramePr>
        <p:xfrm>
          <a:off x="6116759" y="3748585"/>
          <a:ext cx="2547816" cy="151200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280503">
                  <a:extLst>
                    <a:ext uri="{9D8B030D-6E8A-4147-A177-3AD203B41FA5}">
                      <a16:colId xmlns:a16="http://schemas.microsoft.com/office/drawing/2014/main" val="2827081011"/>
                    </a:ext>
                  </a:extLst>
                </a:gridCol>
                <a:gridCol w="1267313">
                  <a:extLst>
                    <a:ext uri="{9D8B030D-6E8A-4147-A177-3AD203B41FA5}">
                      <a16:colId xmlns:a16="http://schemas.microsoft.com/office/drawing/2014/main" val="3747692642"/>
                    </a:ext>
                  </a:extLst>
                </a:gridCol>
              </a:tblGrid>
              <a:tr h="374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rgbClr val="42958D"/>
                        </a:gs>
                        <a:gs pos="100000">
                          <a:schemeClr val="accent1">
                            <a:tint val="37000"/>
                            <a:satMod val="300000"/>
                          </a:schemeClr>
                        </a:gs>
                        <a:gs pos="100000">
                          <a:schemeClr val="accent1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1 327 069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rgbClr val="42958D"/>
                        </a:gs>
                        <a:gs pos="90000">
                          <a:schemeClr val="accent1">
                            <a:tint val="37000"/>
                            <a:satMod val="300000"/>
                          </a:schemeClr>
                        </a:gs>
                        <a:gs pos="100000">
                          <a:schemeClr val="accent1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53745587"/>
                  </a:ext>
                </a:extLst>
              </a:tr>
              <a:tr h="374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ГУЗ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1 173 890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71675400"/>
                  </a:ext>
                </a:extLst>
              </a:tr>
              <a:tr h="374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ФУЗ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15 706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5084907"/>
                  </a:ext>
                </a:extLst>
              </a:tr>
              <a:tr h="3888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ЧУЗ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137 473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4022081"/>
                  </a:ext>
                </a:extLst>
              </a:tr>
            </a:tbl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D3DBEF2-4458-498E-B048-AE76585C52CA}"/>
              </a:ext>
            </a:extLst>
          </p:cNvPr>
          <p:cNvSpPr/>
          <p:nvPr/>
        </p:nvSpPr>
        <p:spPr>
          <a:xfrm>
            <a:off x="550883" y="3189747"/>
            <a:ext cx="8182809" cy="369332"/>
          </a:xfrm>
          <a:prstGeom prst="rect">
            <a:avLst/>
          </a:prstGeom>
          <a:gradFill>
            <a:gsLst>
              <a:gs pos="0">
                <a:srgbClr val="42958D"/>
              </a:gs>
              <a:gs pos="84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т.ч. на межтерриториальные расчеты 154 773 случая госпитализации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AA8B08A4-C725-4971-93D6-3ACB76E85DE9}"/>
              </a:ext>
            </a:extLst>
          </p:cNvPr>
          <p:cNvSpPr/>
          <p:nvPr/>
        </p:nvSpPr>
        <p:spPr>
          <a:xfrm>
            <a:off x="5271901" y="5475874"/>
            <a:ext cx="3461791" cy="919401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209 124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случаев госпитализации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2388B0-9F80-4EEB-9BF4-F2F06B5F1CAD}"/>
              </a:ext>
            </a:extLst>
          </p:cNvPr>
          <p:cNvSpPr txBox="1"/>
          <p:nvPr/>
        </p:nvSpPr>
        <p:spPr>
          <a:xfrm>
            <a:off x="2736220" y="1724856"/>
            <a:ext cx="455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98C4AAD6-A731-4986-94E8-68F35B04EC38}"/>
              </a:ext>
            </a:extLst>
          </p:cNvPr>
          <p:cNvGrpSpPr/>
          <p:nvPr/>
        </p:nvGrpSpPr>
        <p:grpSpPr>
          <a:xfrm>
            <a:off x="5685814" y="1913494"/>
            <a:ext cx="553666" cy="145944"/>
            <a:chOff x="5659565" y="2164862"/>
            <a:chExt cx="553666" cy="145944"/>
          </a:xfrm>
        </p:grpSpPr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674E85BC-8285-4C3B-B8EC-3C0A98ACA5AD}"/>
                </a:ext>
              </a:extLst>
            </p:cNvPr>
            <p:cNvCxnSpPr/>
            <p:nvPr/>
          </p:nvCxnSpPr>
          <p:spPr>
            <a:xfrm>
              <a:off x="5659565" y="2164862"/>
              <a:ext cx="553666" cy="0"/>
            </a:xfrm>
            <a:prstGeom prst="line">
              <a:avLst/>
            </a:prstGeom>
            <a:ln w="66675">
              <a:solidFill>
                <a:srgbClr val="FF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8CCED641-2B92-47F1-8A47-DB980FDF95F3}"/>
                </a:ext>
              </a:extLst>
            </p:cNvPr>
            <p:cNvCxnSpPr/>
            <p:nvPr/>
          </p:nvCxnSpPr>
          <p:spPr>
            <a:xfrm>
              <a:off x="5659565" y="2310806"/>
              <a:ext cx="553666" cy="0"/>
            </a:xfrm>
            <a:prstGeom prst="line">
              <a:avLst/>
            </a:prstGeom>
            <a:ln w="66675">
              <a:solidFill>
                <a:srgbClr val="FF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669934F-59A8-4610-9E8D-C289A3E82435}"/>
              </a:ext>
            </a:extLst>
          </p:cNvPr>
          <p:cNvSpPr txBox="1"/>
          <p:nvPr/>
        </p:nvSpPr>
        <p:spPr>
          <a:xfrm>
            <a:off x="885093" y="3733338"/>
            <a:ext cx="5207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Заявки медицинских организаций на 2023 год: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AA26605D-A2CF-4F8C-8C80-FDAA65195527}"/>
              </a:ext>
            </a:extLst>
          </p:cNvPr>
          <p:cNvGrpSpPr/>
          <p:nvPr/>
        </p:nvGrpSpPr>
        <p:grpSpPr>
          <a:xfrm>
            <a:off x="4305294" y="4141638"/>
            <a:ext cx="966607" cy="1006299"/>
            <a:chOff x="3380590" y="4485384"/>
            <a:chExt cx="1824203" cy="1818203"/>
          </a:xfrm>
        </p:grpSpPr>
        <p:sp>
          <p:nvSpPr>
            <p:cNvPr id="25" name="Вертикальный свиток 22">
              <a:extLst>
                <a:ext uri="{FF2B5EF4-FFF2-40B4-BE49-F238E27FC236}">
                  <a16:creationId xmlns:a16="http://schemas.microsoft.com/office/drawing/2014/main" id="{413F2455-C253-4B61-815A-14161C51F3C8}"/>
                </a:ext>
              </a:extLst>
            </p:cNvPr>
            <p:cNvSpPr/>
            <p:nvPr/>
          </p:nvSpPr>
          <p:spPr>
            <a:xfrm>
              <a:off x="3380590" y="4485384"/>
              <a:ext cx="1824203" cy="1818203"/>
            </a:xfrm>
            <a:prstGeom prst="verticalScroll">
              <a:avLst>
                <a:gd name="adj" fmla="val 6801"/>
              </a:avLst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32"/>
              <a:endParaRPr lang="ru-RU" sz="1067" b="1" dirty="0">
                <a:solidFill>
                  <a:srgbClr val="44546A">
                    <a:lumMod val="50000"/>
                  </a:srgbClr>
                </a:solidFill>
                <a:latin typeface="Calibri"/>
              </a:endParaRP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5A114B04-0FB1-4421-8555-97EB6BE91F96}"/>
                </a:ext>
              </a:extLst>
            </p:cNvPr>
            <p:cNvGrpSpPr/>
            <p:nvPr/>
          </p:nvGrpSpPr>
          <p:grpSpPr>
            <a:xfrm>
              <a:off x="3677172" y="4716426"/>
              <a:ext cx="1314825" cy="1511497"/>
              <a:chOff x="3677172" y="4716426"/>
              <a:chExt cx="1314825" cy="1511497"/>
            </a:xfrm>
          </p:grpSpPr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id="{8A5190CB-5BBA-483B-8E27-485AB0AE93D9}"/>
                  </a:ext>
                </a:extLst>
              </p:cNvPr>
              <p:cNvCxnSpPr/>
              <p:nvPr/>
            </p:nvCxnSpPr>
            <p:spPr>
              <a:xfrm flipV="1">
                <a:off x="3720580" y="5154590"/>
                <a:ext cx="1144225" cy="591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4" descr="https://otvet.imgsmail.ru/download/179730981_fda890847b9cd63cb2de026874824e17_800.jpg">
                <a:extLst>
                  <a:ext uri="{FF2B5EF4-FFF2-40B4-BE49-F238E27FC236}">
                    <a16:creationId xmlns:a16="http://schemas.microsoft.com/office/drawing/2014/main" id="{7F114E3C-D5C9-4039-A4B2-E8E0D1D71E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1344" y="5771922"/>
                <a:ext cx="472421" cy="456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8" descr="https://avatars.mds.yandex.net/get-pdb/1244951/6866276c-2217-46fa-8256-eb9d3e8a6fa5/s1200?webp=false">
                <a:extLst>
                  <a:ext uri="{FF2B5EF4-FFF2-40B4-BE49-F238E27FC236}">
                    <a16:creationId xmlns:a16="http://schemas.microsoft.com/office/drawing/2014/main" id="{5324F48D-92F6-497B-B491-EE086DCCE2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1896" y="5545753"/>
                <a:ext cx="472421" cy="2363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8AE13AC-D042-4F4B-B9C4-8EC880D3424B}"/>
                  </a:ext>
                </a:extLst>
              </p:cNvPr>
              <p:cNvSpPr txBox="1"/>
              <p:nvPr/>
            </p:nvSpPr>
            <p:spPr>
              <a:xfrm>
                <a:off x="3677172" y="4716426"/>
                <a:ext cx="1314825" cy="389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32"/>
                <a:r>
                  <a:rPr lang="ru-RU" sz="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ЗАЯВКА</a:t>
                </a:r>
              </a:p>
            </p:txBody>
          </p:sp>
          <p:cxnSp>
            <p:nvCxnSpPr>
              <p:cNvPr id="31" name="Прямая соединительная линия 30">
                <a:extLst>
                  <a:ext uri="{FF2B5EF4-FFF2-40B4-BE49-F238E27FC236}">
                    <a16:creationId xmlns:a16="http://schemas.microsoft.com/office/drawing/2014/main" id="{6F2EBED8-B723-4AF0-AF17-A42DC5470B65}"/>
                  </a:ext>
                </a:extLst>
              </p:cNvPr>
              <p:cNvCxnSpPr/>
              <p:nvPr/>
            </p:nvCxnSpPr>
            <p:spPr>
              <a:xfrm>
                <a:off x="3720582" y="5447463"/>
                <a:ext cx="114422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>
                <a:extLst>
                  <a:ext uri="{FF2B5EF4-FFF2-40B4-BE49-F238E27FC236}">
                    <a16:creationId xmlns:a16="http://schemas.microsoft.com/office/drawing/2014/main" id="{A685239C-DCB5-475C-B278-6A2509C311D7}"/>
                  </a:ext>
                </a:extLst>
              </p:cNvPr>
              <p:cNvCxnSpPr/>
              <p:nvPr/>
            </p:nvCxnSpPr>
            <p:spPr>
              <a:xfrm>
                <a:off x="3720582" y="5290889"/>
                <a:ext cx="114422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3" name="object 7">
            <a:extLst>
              <a:ext uri="{FF2B5EF4-FFF2-40B4-BE49-F238E27FC236}">
                <a16:creationId xmlns:a16="http://schemas.microsoft.com/office/drawing/2014/main" id="{B0C8A254-5C8B-463E-913D-F4F0AB0D91B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4738" y="4140368"/>
            <a:ext cx="1027938" cy="949871"/>
          </a:xfrm>
          <a:prstGeom prst="rect">
            <a:avLst/>
          </a:prstGeom>
        </p:spPr>
      </p:pic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FC7D6A62-A662-4DFE-80E9-9ABC7624A763}"/>
              </a:ext>
            </a:extLst>
          </p:cNvPr>
          <p:cNvCxnSpPr>
            <a:cxnSpLocks/>
          </p:cNvCxnSpPr>
          <p:nvPr/>
        </p:nvCxnSpPr>
        <p:spPr>
          <a:xfrm>
            <a:off x="2208914" y="4653248"/>
            <a:ext cx="1965599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7F790E0-0249-4658-89CA-F4EBAE3F82F6}"/>
              </a:ext>
            </a:extLst>
          </p:cNvPr>
          <p:cNvSpPr txBox="1"/>
          <p:nvPr/>
        </p:nvSpPr>
        <p:spPr>
          <a:xfrm>
            <a:off x="540360" y="5565260"/>
            <a:ext cx="3634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1 272 718 – 154 773 – 1 327 069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3CA067B8-74E7-4F5E-BD02-3CA2149DEBD8}"/>
              </a:ext>
            </a:extLst>
          </p:cNvPr>
          <p:cNvGrpSpPr/>
          <p:nvPr/>
        </p:nvGrpSpPr>
        <p:grpSpPr>
          <a:xfrm>
            <a:off x="4360325" y="5691394"/>
            <a:ext cx="553666" cy="145944"/>
            <a:chOff x="5659565" y="2164862"/>
            <a:chExt cx="553666" cy="145944"/>
          </a:xfrm>
        </p:grpSpPr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60F2B1BB-8438-4FD8-B6C5-57BE3D5AA851}"/>
                </a:ext>
              </a:extLst>
            </p:cNvPr>
            <p:cNvCxnSpPr/>
            <p:nvPr/>
          </p:nvCxnSpPr>
          <p:spPr>
            <a:xfrm>
              <a:off x="5659565" y="2164862"/>
              <a:ext cx="553666" cy="0"/>
            </a:xfrm>
            <a:prstGeom prst="line">
              <a:avLst/>
            </a:prstGeom>
            <a:ln w="66675">
              <a:solidFill>
                <a:srgbClr val="FF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A130204F-20A8-4BC9-A36B-16EF00A57BC0}"/>
                </a:ext>
              </a:extLst>
            </p:cNvPr>
            <p:cNvCxnSpPr/>
            <p:nvPr/>
          </p:nvCxnSpPr>
          <p:spPr>
            <a:xfrm>
              <a:off x="5659565" y="2310806"/>
              <a:ext cx="553666" cy="0"/>
            </a:xfrm>
            <a:prstGeom prst="line">
              <a:avLst/>
            </a:prstGeom>
            <a:ln w="66675">
              <a:solidFill>
                <a:srgbClr val="FF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96CA468-E18A-434C-AE72-A6692062C28D}"/>
              </a:ext>
            </a:extLst>
          </p:cNvPr>
          <p:cNvSpPr txBox="1"/>
          <p:nvPr/>
        </p:nvSpPr>
        <p:spPr>
          <a:xfrm>
            <a:off x="2208914" y="4338304"/>
            <a:ext cx="2063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 сентября в ГИС ОМС</a:t>
            </a:r>
          </a:p>
        </p:txBody>
      </p:sp>
      <p:sp>
        <p:nvSpPr>
          <p:cNvPr id="10" name="Облачко с текстом: овальное 9">
            <a:extLst>
              <a:ext uri="{FF2B5EF4-FFF2-40B4-BE49-F238E27FC236}">
                <a16:creationId xmlns:a16="http://schemas.microsoft.com/office/drawing/2014/main" id="{446946C5-03E8-450D-80F0-9A8275D2F9B1}"/>
              </a:ext>
            </a:extLst>
          </p:cNvPr>
          <p:cNvSpPr/>
          <p:nvPr/>
        </p:nvSpPr>
        <p:spPr>
          <a:xfrm>
            <a:off x="2752242" y="6180408"/>
            <a:ext cx="1608083" cy="519965"/>
          </a:xfrm>
          <a:prstGeom prst="wedgeEllipseCallout">
            <a:avLst>
              <a:gd name="adj1" fmla="val 97236"/>
              <a:gd name="adj2" fmla="val -7074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16,4%</a:t>
            </a:r>
          </a:p>
        </p:txBody>
      </p:sp>
    </p:spTree>
    <p:extLst>
      <p:ext uri="{BB962C8B-B14F-4D97-AF65-F5344CB8AC3E}">
        <p14:creationId xmlns:p14="http://schemas.microsoft.com/office/powerpoint/2010/main" val="2261662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613934-6524-4993-A5C4-FE31CA706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7B81FC3-2ACC-4110-8039-2FD0EE9C0C0C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9144000" cy="838392"/>
          </a:xfrm>
          <a:prstGeom prst="rect">
            <a:avLst/>
          </a:prstGeom>
          <a:solidFill>
            <a:srgbClr val="42958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Планирование объемов финансирования в круглосуточном стационаре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DA4321-1B49-46DD-99B1-A0DD4A26623E}"/>
              </a:ext>
            </a:extLst>
          </p:cNvPr>
          <p:cNvSpPr txBox="1"/>
          <p:nvPr/>
        </p:nvSpPr>
        <p:spPr>
          <a:xfrm>
            <a:off x="3040368" y="849213"/>
            <a:ext cx="313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Объемы финансирования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3B9BCE4C-BD1A-4289-BF1A-0E568B58262F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1093787" y="3030359"/>
            <a:ext cx="1292641" cy="1230726"/>
          </a:xfrm>
          <a:prstGeom prst="straightConnector1">
            <a:avLst/>
          </a:prstGeom>
          <a:ln w="66675">
            <a:gradFill>
              <a:gsLst>
                <a:gs pos="48000">
                  <a:schemeClr val="tx2">
                    <a:lumMod val="60000"/>
                    <a:lumOff val="40000"/>
                  </a:schemeClr>
                </a:gs>
                <a:gs pos="79000">
                  <a:schemeClr val="accent1">
                    <a:lumMod val="45000"/>
                    <a:lumOff val="5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5D7A1BFF-3159-4D06-BAF8-551D7937A6E0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2386428" y="2895231"/>
            <a:ext cx="991044" cy="1365854"/>
          </a:xfrm>
          <a:prstGeom prst="straightConnector1">
            <a:avLst/>
          </a:prstGeom>
          <a:ln w="66675">
            <a:gradFill>
              <a:gsLst>
                <a:gs pos="48000">
                  <a:schemeClr val="tx2">
                    <a:lumMod val="60000"/>
                    <a:lumOff val="40000"/>
                  </a:schemeClr>
                </a:gs>
                <a:gs pos="79000">
                  <a:schemeClr val="accent1">
                    <a:lumMod val="45000"/>
                    <a:lumOff val="5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>
            <a:extLst>
              <a:ext uri="{FF2B5EF4-FFF2-40B4-BE49-F238E27FC236}">
                <a16:creationId xmlns:a16="http://schemas.microsoft.com/office/drawing/2014/main" id="{A3DE4507-EC7B-4DB3-92E4-0379295FFA0D}"/>
              </a:ext>
            </a:extLst>
          </p:cNvPr>
          <p:cNvSpPr/>
          <p:nvPr/>
        </p:nvSpPr>
        <p:spPr>
          <a:xfrm>
            <a:off x="772551" y="4261085"/>
            <a:ext cx="3227754" cy="2015465"/>
          </a:xfrm>
          <a:prstGeom prst="ellipse">
            <a:avLst/>
          </a:prstGeom>
          <a:gradFill>
            <a:gsLst>
              <a:gs pos="0">
                <a:srgbClr val="42958D"/>
              </a:gs>
              <a:gs pos="56000">
                <a:schemeClr val="accent1">
                  <a:lumMod val="45000"/>
                  <a:lumOff val="55000"/>
                </a:schemeClr>
              </a:gs>
              <a:gs pos="9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429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 финансовых затрат для Московской области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43 267,47 руб.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AF7071-6F9D-4DC8-85E6-A3D839AF5A04}"/>
              </a:ext>
            </a:extLst>
          </p:cNvPr>
          <p:cNvSpPr txBox="1"/>
          <p:nvPr/>
        </p:nvSpPr>
        <p:spPr>
          <a:xfrm>
            <a:off x="257175" y="1308899"/>
            <a:ext cx="1673225" cy="172146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норматив стоимости единицы объема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39 951,5 руб.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702602-DCF2-4BAD-A1A5-18DF05E84650}"/>
              </a:ext>
            </a:extLst>
          </p:cNvPr>
          <p:cNvSpPr txBox="1"/>
          <p:nvPr/>
        </p:nvSpPr>
        <p:spPr>
          <a:xfrm>
            <a:off x="2321226" y="1437515"/>
            <a:ext cx="2056671" cy="146423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 дифференциации для Московской области на 2023 год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1,083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658618-D225-4047-9BE0-21E1F57FD1C3}"/>
              </a:ext>
            </a:extLst>
          </p:cNvPr>
          <p:cNvSpPr txBox="1"/>
          <p:nvPr/>
        </p:nvSpPr>
        <p:spPr>
          <a:xfrm>
            <a:off x="4766105" y="1437514"/>
            <a:ext cx="1526687" cy="146423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оказания медицинской помощи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1 272 718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CBCCAE-222F-4C1E-ABBB-C7AE452508E3}"/>
              </a:ext>
            </a:extLst>
          </p:cNvPr>
          <p:cNvSpPr txBox="1"/>
          <p:nvPr/>
        </p:nvSpPr>
        <p:spPr>
          <a:xfrm>
            <a:off x="6802681" y="1573721"/>
            <a:ext cx="2084144" cy="11918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стационарной помощи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55 067,3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6F0159-321D-4E0C-A5A4-6634591A9D49}"/>
              </a:ext>
            </a:extLst>
          </p:cNvPr>
          <p:cNvSpPr txBox="1"/>
          <p:nvPr/>
        </p:nvSpPr>
        <p:spPr>
          <a:xfrm>
            <a:off x="4377896" y="1908019"/>
            <a:ext cx="455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556228-0D9D-4ABE-8BB8-08DEB5A8C725}"/>
              </a:ext>
            </a:extLst>
          </p:cNvPr>
          <p:cNvSpPr txBox="1"/>
          <p:nvPr/>
        </p:nvSpPr>
        <p:spPr>
          <a:xfrm>
            <a:off x="1930934" y="1908019"/>
            <a:ext cx="455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214ECC7-1728-46EB-9C96-423449F43081}"/>
              </a:ext>
            </a:extLst>
          </p:cNvPr>
          <p:cNvGrpSpPr/>
          <p:nvPr/>
        </p:nvGrpSpPr>
        <p:grpSpPr>
          <a:xfrm>
            <a:off x="6382363" y="2096657"/>
            <a:ext cx="330746" cy="145944"/>
            <a:chOff x="5659565" y="2164862"/>
            <a:chExt cx="553666" cy="145944"/>
          </a:xfrm>
        </p:grpSpPr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05078BEA-6578-47BC-8D7B-5F54FEA086A9}"/>
                </a:ext>
              </a:extLst>
            </p:cNvPr>
            <p:cNvCxnSpPr/>
            <p:nvPr/>
          </p:nvCxnSpPr>
          <p:spPr>
            <a:xfrm>
              <a:off x="5659565" y="2164862"/>
              <a:ext cx="553666" cy="0"/>
            </a:xfrm>
            <a:prstGeom prst="line">
              <a:avLst/>
            </a:prstGeom>
            <a:ln w="66675">
              <a:solidFill>
                <a:srgbClr val="FF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4EAF7903-C8A4-4DC1-83B6-88BF34EB2A24}"/>
                </a:ext>
              </a:extLst>
            </p:cNvPr>
            <p:cNvCxnSpPr/>
            <p:nvPr/>
          </p:nvCxnSpPr>
          <p:spPr>
            <a:xfrm>
              <a:off x="5659565" y="2310806"/>
              <a:ext cx="553666" cy="0"/>
            </a:xfrm>
            <a:prstGeom prst="line">
              <a:avLst/>
            </a:prstGeom>
            <a:ln w="66675">
              <a:solidFill>
                <a:srgbClr val="FF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F5A116B-B05A-4EB0-9D82-F00A583BF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339" y="3130692"/>
            <a:ext cx="3290793" cy="210099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43E58BF-54C9-4624-8953-FE33C6AFC5D5}"/>
              </a:ext>
            </a:extLst>
          </p:cNvPr>
          <p:cNvSpPr txBox="1"/>
          <p:nvPr/>
        </p:nvSpPr>
        <p:spPr>
          <a:xfrm>
            <a:off x="5673969" y="3376104"/>
            <a:ext cx="15751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₽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453C371-8DBF-4F4E-9759-21B4F877DCBE}"/>
              </a:ext>
            </a:extLst>
          </p:cNvPr>
          <p:cNvSpPr/>
          <p:nvPr/>
        </p:nvSpPr>
        <p:spPr>
          <a:xfrm>
            <a:off x="5035795" y="5268817"/>
            <a:ext cx="3023879" cy="1223745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Фактическая средняя стоимость случая госпитализации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45 094,00 руб.</a:t>
            </a:r>
          </a:p>
        </p:txBody>
      </p:sp>
    </p:spTree>
    <p:extLst>
      <p:ext uri="{BB962C8B-B14F-4D97-AF65-F5344CB8AC3E}">
        <p14:creationId xmlns:p14="http://schemas.microsoft.com/office/powerpoint/2010/main" val="1425104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613934-6524-4993-A5C4-FE31CA706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7B81FC3-2ACC-4110-8039-2FD0EE9C0C0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42958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Планирование объемов в дневном стационаре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DA4321-1B49-46DD-99B1-A0DD4A26623E}"/>
              </a:ext>
            </a:extLst>
          </p:cNvPr>
          <p:cNvSpPr txBox="1"/>
          <p:nvPr/>
        </p:nvSpPr>
        <p:spPr>
          <a:xfrm>
            <a:off x="1673347" y="609413"/>
            <a:ext cx="5797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медицинской помощи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0543CAEC-D914-49F3-9550-B4A4640500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381315"/>
              </p:ext>
            </p:extLst>
          </p:nvPr>
        </p:nvGraphicFramePr>
        <p:xfrm>
          <a:off x="6116759" y="3660659"/>
          <a:ext cx="2547816" cy="151200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280503">
                  <a:extLst>
                    <a:ext uri="{9D8B030D-6E8A-4147-A177-3AD203B41FA5}">
                      <a16:colId xmlns:a16="http://schemas.microsoft.com/office/drawing/2014/main" val="2827081011"/>
                    </a:ext>
                  </a:extLst>
                </a:gridCol>
                <a:gridCol w="1267313">
                  <a:extLst>
                    <a:ext uri="{9D8B030D-6E8A-4147-A177-3AD203B41FA5}">
                      <a16:colId xmlns:a16="http://schemas.microsoft.com/office/drawing/2014/main" val="3747692642"/>
                    </a:ext>
                  </a:extLst>
                </a:gridCol>
              </a:tblGrid>
              <a:tr h="374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rgbClr val="42958D"/>
                        </a:gs>
                        <a:gs pos="100000">
                          <a:schemeClr val="accent1">
                            <a:tint val="37000"/>
                            <a:satMod val="300000"/>
                          </a:schemeClr>
                        </a:gs>
                        <a:gs pos="100000">
                          <a:schemeClr val="accent1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1 106 034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rgbClr val="42958D"/>
                        </a:gs>
                        <a:gs pos="90000">
                          <a:schemeClr val="accent1">
                            <a:tint val="37000"/>
                            <a:satMod val="300000"/>
                          </a:schemeClr>
                        </a:gs>
                        <a:gs pos="100000">
                          <a:schemeClr val="accent1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53745587"/>
                  </a:ext>
                </a:extLst>
              </a:tr>
              <a:tr h="374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ГУЗ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444 435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71675400"/>
                  </a:ext>
                </a:extLst>
              </a:tr>
              <a:tr h="374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ФУЗ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12 219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5084907"/>
                  </a:ext>
                </a:extLst>
              </a:tr>
              <a:tr h="3888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ЧУЗ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649 380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4022081"/>
                  </a:ext>
                </a:extLst>
              </a:tr>
            </a:tbl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D3DBEF2-4458-498E-B048-AE76585C52CA}"/>
              </a:ext>
            </a:extLst>
          </p:cNvPr>
          <p:cNvSpPr/>
          <p:nvPr/>
        </p:nvSpPr>
        <p:spPr>
          <a:xfrm>
            <a:off x="503991" y="2959433"/>
            <a:ext cx="8182809" cy="369332"/>
          </a:xfrm>
          <a:prstGeom prst="rect">
            <a:avLst/>
          </a:prstGeom>
          <a:gradFill>
            <a:gsLst>
              <a:gs pos="0">
                <a:srgbClr val="42958D"/>
              </a:gs>
              <a:gs pos="84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т.ч. на межтерриториальные расчеты 102 374 случая госпитализации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AA8B08A4-C725-4971-93D6-3ACB76E85DE9}"/>
              </a:ext>
            </a:extLst>
          </p:cNvPr>
          <p:cNvSpPr/>
          <p:nvPr/>
        </p:nvSpPr>
        <p:spPr>
          <a:xfrm>
            <a:off x="5271901" y="5475874"/>
            <a:ext cx="3461791" cy="919401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683 631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случаев лечения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69934F-59A8-4610-9E8D-C289A3E82435}"/>
              </a:ext>
            </a:extLst>
          </p:cNvPr>
          <p:cNvSpPr txBox="1"/>
          <p:nvPr/>
        </p:nvSpPr>
        <p:spPr>
          <a:xfrm>
            <a:off x="885093" y="3645412"/>
            <a:ext cx="5207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Заявки медицинских организаций на 2023 год: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AA26605D-A2CF-4F8C-8C80-FDAA65195527}"/>
              </a:ext>
            </a:extLst>
          </p:cNvPr>
          <p:cNvGrpSpPr/>
          <p:nvPr/>
        </p:nvGrpSpPr>
        <p:grpSpPr>
          <a:xfrm>
            <a:off x="4305294" y="4053712"/>
            <a:ext cx="1027938" cy="1006299"/>
            <a:chOff x="3380590" y="4485384"/>
            <a:chExt cx="1824203" cy="1818203"/>
          </a:xfrm>
        </p:grpSpPr>
        <p:sp>
          <p:nvSpPr>
            <p:cNvPr id="25" name="Вертикальный свиток 22">
              <a:extLst>
                <a:ext uri="{FF2B5EF4-FFF2-40B4-BE49-F238E27FC236}">
                  <a16:creationId xmlns:a16="http://schemas.microsoft.com/office/drawing/2014/main" id="{413F2455-C253-4B61-815A-14161C51F3C8}"/>
                </a:ext>
              </a:extLst>
            </p:cNvPr>
            <p:cNvSpPr/>
            <p:nvPr/>
          </p:nvSpPr>
          <p:spPr>
            <a:xfrm>
              <a:off x="3380590" y="4485384"/>
              <a:ext cx="1824203" cy="1818203"/>
            </a:xfrm>
            <a:prstGeom prst="verticalScroll">
              <a:avLst>
                <a:gd name="adj" fmla="val 6801"/>
              </a:avLst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32"/>
              <a:endParaRPr lang="ru-RU" sz="1067" b="1" dirty="0">
                <a:solidFill>
                  <a:srgbClr val="44546A">
                    <a:lumMod val="50000"/>
                  </a:srgbClr>
                </a:solidFill>
                <a:latin typeface="Calibri"/>
              </a:endParaRP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5A114B04-0FB1-4421-8555-97EB6BE91F96}"/>
                </a:ext>
              </a:extLst>
            </p:cNvPr>
            <p:cNvGrpSpPr/>
            <p:nvPr/>
          </p:nvGrpSpPr>
          <p:grpSpPr>
            <a:xfrm>
              <a:off x="3677172" y="4716426"/>
              <a:ext cx="1314825" cy="1511497"/>
              <a:chOff x="3677172" y="4716426"/>
              <a:chExt cx="1314825" cy="1511497"/>
            </a:xfrm>
          </p:grpSpPr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id="{8A5190CB-5BBA-483B-8E27-485AB0AE93D9}"/>
                  </a:ext>
                </a:extLst>
              </p:cNvPr>
              <p:cNvCxnSpPr/>
              <p:nvPr/>
            </p:nvCxnSpPr>
            <p:spPr>
              <a:xfrm flipV="1">
                <a:off x="3720580" y="5154590"/>
                <a:ext cx="1144225" cy="591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4" descr="https://otvet.imgsmail.ru/download/179730981_fda890847b9cd63cb2de026874824e17_800.jpg">
                <a:extLst>
                  <a:ext uri="{FF2B5EF4-FFF2-40B4-BE49-F238E27FC236}">
                    <a16:creationId xmlns:a16="http://schemas.microsoft.com/office/drawing/2014/main" id="{7F114E3C-D5C9-4039-A4B2-E8E0D1D71E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1344" y="5771922"/>
                <a:ext cx="472421" cy="456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8" descr="https://avatars.mds.yandex.net/get-pdb/1244951/6866276c-2217-46fa-8256-eb9d3e8a6fa5/s1200?webp=false">
                <a:extLst>
                  <a:ext uri="{FF2B5EF4-FFF2-40B4-BE49-F238E27FC236}">
                    <a16:creationId xmlns:a16="http://schemas.microsoft.com/office/drawing/2014/main" id="{5324F48D-92F6-497B-B491-EE086DCCE2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1896" y="5545753"/>
                <a:ext cx="472421" cy="2363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8AE13AC-D042-4F4B-B9C4-8EC880D3424B}"/>
                  </a:ext>
                </a:extLst>
              </p:cNvPr>
              <p:cNvSpPr txBox="1"/>
              <p:nvPr/>
            </p:nvSpPr>
            <p:spPr>
              <a:xfrm>
                <a:off x="3677172" y="4716426"/>
                <a:ext cx="1314825" cy="389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32"/>
                <a:r>
                  <a:rPr lang="ru-RU" sz="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ЗАЯВКА</a:t>
                </a:r>
              </a:p>
            </p:txBody>
          </p:sp>
          <p:cxnSp>
            <p:nvCxnSpPr>
              <p:cNvPr id="31" name="Прямая соединительная линия 30">
                <a:extLst>
                  <a:ext uri="{FF2B5EF4-FFF2-40B4-BE49-F238E27FC236}">
                    <a16:creationId xmlns:a16="http://schemas.microsoft.com/office/drawing/2014/main" id="{6F2EBED8-B723-4AF0-AF17-A42DC5470B65}"/>
                  </a:ext>
                </a:extLst>
              </p:cNvPr>
              <p:cNvCxnSpPr/>
              <p:nvPr/>
            </p:nvCxnSpPr>
            <p:spPr>
              <a:xfrm>
                <a:off x="3720582" y="5447463"/>
                <a:ext cx="114422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>
                <a:extLst>
                  <a:ext uri="{FF2B5EF4-FFF2-40B4-BE49-F238E27FC236}">
                    <a16:creationId xmlns:a16="http://schemas.microsoft.com/office/drawing/2014/main" id="{A685239C-DCB5-475C-B278-6A2509C311D7}"/>
                  </a:ext>
                </a:extLst>
              </p:cNvPr>
              <p:cNvCxnSpPr/>
              <p:nvPr/>
            </p:nvCxnSpPr>
            <p:spPr>
              <a:xfrm>
                <a:off x="3720582" y="5290889"/>
                <a:ext cx="114422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3" name="object 7">
            <a:extLst>
              <a:ext uri="{FF2B5EF4-FFF2-40B4-BE49-F238E27FC236}">
                <a16:creationId xmlns:a16="http://schemas.microsoft.com/office/drawing/2014/main" id="{B0C8A254-5C8B-463E-913D-F4F0AB0D91B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4738" y="4052442"/>
            <a:ext cx="1027938" cy="949871"/>
          </a:xfrm>
          <a:prstGeom prst="rect">
            <a:avLst/>
          </a:prstGeom>
        </p:spPr>
      </p:pic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FC7D6A62-A662-4DFE-80E9-9ABC7624A763}"/>
              </a:ext>
            </a:extLst>
          </p:cNvPr>
          <p:cNvCxnSpPr>
            <a:cxnSpLocks/>
          </p:cNvCxnSpPr>
          <p:nvPr/>
        </p:nvCxnSpPr>
        <p:spPr>
          <a:xfrm>
            <a:off x="2208914" y="4565322"/>
            <a:ext cx="1965599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7F790E0-0249-4658-89CA-F4EBAE3F82F6}"/>
              </a:ext>
            </a:extLst>
          </p:cNvPr>
          <p:cNvSpPr txBox="1"/>
          <p:nvPr/>
        </p:nvSpPr>
        <p:spPr>
          <a:xfrm>
            <a:off x="540360" y="5565260"/>
            <a:ext cx="3634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524 777 - 102 374 - 1 106 034 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3CA067B8-74E7-4F5E-BD02-3CA2149DEBD8}"/>
              </a:ext>
            </a:extLst>
          </p:cNvPr>
          <p:cNvGrpSpPr/>
          <p:nvPr/>
        </p:nvGrpSpPr>
        <p:grpSpPr>
          <a:xfrm>
            <a:off x="4360325" y="5691394"/>
            <a:ext cx="553666" cy="145944"/>
            <a:chOff x="5659565" y="2164862"/>
            <a:chExt cx="553666" cy="145944"/>
          </a:xfrm>
        </p:grpSpPr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60F2B1BB-8438-4FD8-B6C5-57BE3D5AA851}"/>
                </a:ext>
              </a:extLst>
            </p:cNvPr>
            <p:cNvCxnSpPr/>
            <p:nvPr/>
          </p:nvCxnSpPr>
          <p:spPr>
            <a:xfrm>
              <a:off x="5659565" y="2164862"/>
              <a:ext cx="553666" cy="0"/>
            </a:xfrm>
            <a:prstGeom prst="line">
              <a:avLst/>
            </a:prstGeom>
            <a:ln w="66675">
              <a:solidFill>
                <a:srgbClr val="FF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A130204F-20A8-4BC9-A36B-16EF00A57BC0}"/>
                </a:ext>
              </a:extLst>
            </p:cNvPr>
            <p:cNvCxnSpPr/>
            <p:nvPr/>
          </p:nvCxnSpPr>
          <p:spPr>
            <a:xfrm>
              <a:off x="5659565" y="2310806"/>
              <a:ext cx="553666" cy="0"/>
            </a:xfrm>
            <a:prstGeom prst="line">
              <a:avLst/>
            </a:prstGeom>
            <a:ln w="66675">
              <a:solidFill>
                <a:srgbClr val="FF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96CA468-E18A-434C-AE72-A6692062C28D}"/>
              </a:ext>
            </a:extLst>
          </p:cNvPr>
          <p:cNvSpPr txBox="1"/>
          <p:nvPr/>
        </p:nvSpPr>
        <p:spPr>
          <a:xfrm>
            <a:off x="2208914" y="4250378"/>
            <a:ext cx="2063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 сентября в ГИС ОМС</a:t>
            </a:r>
          </a:p>
        </p:txBody>
      </p:sp>
      <p:sp>
        <p:nvSpPr>
          <p:cNvPr id="10" name="Облачко с текстом: овальное 9">
            <a:extLst>
              <a:ext uri="{FF2B5EF4-FFF2-40B4-BE49-F238E27FC236}">
                <a16:creationId xmlns:a16="http://schemas.microsoft.com/office/drawing/2014/main" id="{446946C5-03E8-450D-80F0-9A8275D2F9B1}"/>
              </a:ext>
            </a:extLst>
          </p:cNvPr>
          <p:cNvSpPr/>
          <p:nvPr/>
        </p:nvSpPr>
        <p:spPr>
          <a:xfrm>
            <a:off x="2807246" y="6135292"/>
            <a:ext cx="1608083" cy="519965"/>
          </a:xfrm>
          <a:prstGeom prst="wedgeEllipseCallout">
            <a:avLst>
              <a:gd name="adj1" fmla="val 97236"/>
              <a:gd name="adj2" fmla="val -7074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130,3%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52D0D2C-C464-4C1C-B6B9-48C7033E20B4}"/>
              </a:ext>
            </a:extLst>
          </p:cNvPr>
          <p:cNvSpPr txBox="1"/>
          <p:nvPr/>
        </p:nvSpPr>
        <p:spPr>
          <a:xfrm>
            <a:off x="435714" y="943482"/>
            <a:ext cx="2219428" cy="173664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норматив объема медицинской помощи на 1 застрахованное лицо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0,067863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62A5D4-4E81-43B3-BFB2-7528EBB502BA}"/>
              </a:ext>
            </a:extLst>
          </p:cNvPr>
          <p:cNvSpPr txBox="1"/>
          <p:nvPr/>
        </p:nvSpPr>
        <p:spPr>
          <a:xfrm>
            <a:off x="3336925" y="1240127"/>
            <a:ext cx="2089150" cy="11918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застрахованных лиц Московской области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7 732 894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B872CD8-EF47-4DAD-BD2F-68B1EA9B34AC}"/>
              </a:ext>
            </a:extLst>
          </p:cNvPr>
          <p:cNvSpPr txBox="1"/>
          <p:nvPr/>
        </p:nvSpPr>
        <p:spPr>
          <a:xfrm>
            <a:off x="6641271" y="1213384"/>
            <a:ext cx="2089150" cy="11918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оказания медицинской помощи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524 777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0414C89-51C3-46BB-8136-3FF82402EAA0}"/>
              </a:ext>
            </a:extLst>
          </p:cNvPr>
          <p:cNvSpPr txBox="1"/>
          <p:nvPr/>
        </p:nvSpPr>
        <p:spPr>
          <a:xfrm>
            <a:off x="2807246" y="1572330"/>
            <a:ext cx="455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</a:t>
            </a: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FC91C0B7-8C9C-4942-BC5E-6146A83BF247}"/>
              </a:ext>
            </a:extLst>
          </p:cNvPr>
          <p:cNvGrpSpPr/>
          <p:nvPr/>
        </p:nvGrpSpPr>
        <p:grpSpPr>
          <a:xfrm>
            <a:off x="5756840" y="1755699"/>
            <a:ext cx="553666" cy="145944"/>
            <a:chOff x="5659565" y="2164862"/>
            <a:chExt cx="553666" cy="145944"/>
          </a:xfrm>
        </p:grpSpPr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CA787D39-95EF-4584-8A8C-346658EF8A54}"/>
                </a:ext>
              </a:extLst>
            </p:cNvPr>
            <p:cNvCxnSpPr/>
            <p:nvPr/>
          </p:nvCxnSpPr>
          <p:spPr>
            <a:xfrm>
              <a:off x="5659565" y="2164862"/>
              <a:ext cx="553666" cy="0"/>
            </a:xfrm>
            <a:prstGeom prst="line">
              <a:avLst/>
            </a:prstGeom>
            <a:ln w="66675">
              <a:solidFill>
                <a:srgbClr val="FF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51C206D6-F15A-44E6-BF4B-D12441CF0B1F}"/>
                </a:ext>
              </a:extLst>
            </p:cNvPr>
            <p:cNvCxnSpPr/>
            <p:nvPr/>
          </p:nvCxnSpPr>
          <p:spPr>
            <a:xfrm>
              <a:off x="5659565" y="2310806"/>
              <a:ext cx="553666" cy="0"/>
            </a:xfrm>
            <a:prstGeom prst="line">
              <a:avLst/>
            </a:prstGeom>
            <a:ln w="66675">
              <a:solidFill>
                <a:srgbClr val="FF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8387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613934-6524-4993-A5C4-FE31CA706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7B81FC3-2ACC-4110-8039-2FD0EE9C0C0C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9144000" cy="629651"/>
          </a:xfrm>
          <a:prstGeom prst="rect">
            <a:avLst/>
          </a:prstGeom>
          <a:solidFill>
            <a:srgbClr val="42958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Планирование объемов финансирования в дневном стационаре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DA4321-1B49-46DD-99B1-A0DD4A26623E}"/>
              </a:ext>
            </a:extLst>
          </p:cNvPr>
          <p:cNvSpPr txBox="1"/>
          <p:nvPr/>
        </p:nvSpPr>
        <p:spPr>
          <a:xfrm>
            <a:off x="3060700" y="696907"/>
            <a:ext cx="313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Объемы финансирования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3B9BCE4C-BD1A-4289-BF1A-0E568B58262F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1051809" y="3030358"/>
            <a:ext cx="1292641" cy="1230726"/>
          </a:xfrm>
          <a:prstGeom prst="straightConnector1">
            <a:avLst/>
          </a:prstGeom>
          <a:ln w="66675">
            <a:gradFill>
              <a:gsLst>
                <a:gs pos="48000">
                  <a:schemeClr val="tx2">
                    <a:lumMod val="60000"/>
                    <a:lumOff val="40000"/>
                  </a:schemeClr>
                </a:gs>
                <a:gs pos="79000">
                  <a:schemeClr val="accent1">
                    <a:lumMod val="45000"/>
                    <a:lumOff val="5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5D7A1BFF-3159-4D06-BAF8-551D7937A6E0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2344450" y="2895230"/>
            <a:ext cx="991044" cy="1365854"/>
          </a:xfrm>
          <a:prstGeom prst="straightConnector1">
            <a:avLst/>
          </a:prstGeom>
          <a:ln w="66675">
            <a:gradFill>
              <a:gsLst>
                <a:gs pos="48000">
                  <a:schemeClr val="tx2">
                    <a:lumMod val="60000"/>
                    <a:lumOff val="40000"/>
                  </a:schemeClr>
                </a:gs>
                <a:gs pos="79000">
                  <a:schemeClr val="accent1">
                    <a:lumMod val="45000"/>
                    <a:lumOff val="5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>
            <a:extLst>
              <a:ext uri="{FF2B5EF4-FFF2-40B4-BE49-F238E27FC236}">
                <a16:creationId xmlns:a16="http://schemas.microsoft.com/office/drawing/2014/main" id="{A3DE4507-EC7B-4DB3-92E4-0379295FFA0D}"/>
              </a:ext>
            </a:extLst>
          </p:cNvPr>
          <p:cNvSpPr/>
          <p:nvPr/>
        </p:nvSpPr>
        <p:spPr>
          <a:xfrm>
            <a:off x="730573" y="4261084"/>
            <a:ext cx="3227754" cy="2015465"/>
          </a:xfrm>
          <a:prstGeom prst="ellipse">
            <a:avLst/>
          </a:prstGeom>
          <a:gradFill>
            <a:gsLst>
              <a:gs pos="0">
                <a:srgbClr val="42958D"/>
              </a:gs>
              <a:gs pos="56000">
                <a:schemeClr val="accent1">
                  <a:lumMod val="45000"/>
                  <a:lumOff val="55000"/>
                </a:schemeClr>
              </a:gs>
              <a:gs pos="9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429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 финансовых затрат для Московской области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27 127,53 руб.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F5A116B-B05A-4EB0-9D82-F00A583BF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339" y="3130692"/>
            <a:ext cx="3290793" cy="210099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43E58BF-54C9-4624-8953-FE33C6AFC5D5}"/>
              </a:ext>
            </a:extLst>
          </p:cNvPr>
          <p:cNvSpPr txBox="1"/>
          <p:nvPr/>
        </p:nvSpPr>
        <p:spPr>
          <a:xfrm>
            <a:off x="5673969" y="3376104"/>
            <a:ext cx="15751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₽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453C371-8DBF-4F4E-9759-21B4F877DCBE}"/>
              </a:ext>
            </a:extLst>
          </p:cNvPr>
          <p:cNvSpPr/>
          <p:nvPr/>
        </p:nvSpPr>
        <p:spPr>
          <a:xfrm>
            <a:off x="5035795" y="5268817"/>
            <a:ext cx="3023879" cy="1150603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Фактическая средняя стоимость случая лечения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30 338,27 руб.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3B1888-F4A5-4E03-A548-49E7CA13236F}"/>
              </a:ext>
            </a:extLst>
          </p:cNvPr>
          <p:cNvSpPr txBox="1"/>
          <p:nvPr/>
        </p:nvSpPr>
        <p:spPr>
          <a:xfrm>
            <a:off x="287169" y="1155203"/>
            <a:ext cx="1673225" cy="172146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норматив стоимости единицы объема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25 048,5 руб.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A53B9E-3A87-4C25-B53B-3464E7A45A9C}"/>
              </a:ext>
            </a:extLst>
          </p:cNvPr>
          <p:cNvSpPr txBox="1"/>
          <p:nvPr/>
        </p:nvSpPr>
        <p:spPr>
          <a:xfrm>
            <a:off x="2349136" y="1283819"/>
            <a:ext cx="2056671" cy="146423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 дифференциации для Московской области на 2023 год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1,083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B0AB3C-8B21-4D0C-8C09-4BAFEA2CFFC9}"/>
              </a:ext>
            </a:extLst>
          </p:cNvPr>
          <p:cNvSpPr txBox="1"/>
          <p:nvPr/>
        </p:nvSpPr>
        <p:spPr>
          <a:xfrm>
            <a:off x="4794015" y="1283818"/>
            <a:ext cx="1526687" cy="146423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оказания медицинской помощи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524 777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3F051F-695A-42D0-BCBC-F9BB6A808CC7}"/>
              </a:ext>
            </a:extLst>
          </p:cNvPr>
          <p:cNvSpPr txBox="1"/>
          <p:nvPr/>
        </p:nvSpPr>
        <p:spPr>
          <a:xfrm>
            <a:off x="6830591" y="1420025"/>
            <a:ext cx="2084144" cy="11918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стационарной помощи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14 235,9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DADE9D-6614-452E-8DAA-B797DA48A229}"/>
              </a:ext>
            </a:extLst>
          </p:cNvPr>
          <p:cNvSpPr txBox="1"/>
          <p:nvPr/>
        </p:nvSpPr>
        <p:spPr>
          <a:xfrm>
            <a:off x="4405806" y="1754323"/>
            <a:ext cx="455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A681C8-AB98-4DE8-9F2D-434BF36E7FF9}"/>
              </a:ext>
            </a:extLst>
          </p:cNvPr>
          <p:cNvSpPr txBox="1"/>
          <p:nvPr/>
        </p:nvSpPr>
        <p:spPr>
          <a:xfrm>
            <a:off x="1960928" y="1754323"/>
            <a:ext cx="455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F5F2172F-ED48-403E-A9FC-201632B07CFF}"/>
              </a:ext>
            </a:extLst>
          </p:cNvPr>
          <p:cNvGrpSpPr/>
          <p:nvPr/>
        </p:nvGrpSpPr>
        <p:grpSpPr>
          <a:xfrm>
            <a:off x="6410273" y="1942961"/>
            <a:ext cx="330746" cy="145944"/>
            <a:chOff x="5659565" y="2164862"/>
            <a:chExt cx="553666" cy="145944"/>
          </a:xfrm>
        </p:grpSpPr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6172C649-08A3-491D-AB29-3FF0FE0C81F5}"/>
                </a:ext>
              </a:extLst>
            </p:cNvPr>
            <p:cNvCxnSpPr/>
            <p:nvPr/>
          </p:nvCxnSpPr>
          <p:spPr>
            <a:xfrm>
              <a:off x="5659565" y="2164862"/>
              <a:ext cx="553666" cy="0"/>
            </a:xfrm>
            <a:prstGeom prst="line">
              <a:avLst/>
            </a:prstGeom>
            <a:ln w="66675">
              <a:solidFill>
                <a:srgbClr val="FF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B61506B3-8DA9-4DC3-8A07-2BE4B39FBDC0}"/>
                </a:ext>
              </a:extLst>
            </p:cNvPr>
            <p:cNvCxnSpPr/>
            <p:nvPr/>
          </p:nvCxnSpPr>
          <p:spPr>
            <a:xfrm>
              <a:off x="5659565" y="2310806"/>
              <a:ext cx="553666" cy="0"/>
            </a:xfrm>
            <a:prstGeom prst="line">
              <a:avLst/>
            </a:prstGeom>
            <a:ln w="66675">
              <a:solidFill>
                <a:srgbClr val="FF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389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B54526-CB6E-4711-A624-3E718E6C9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89523D4-4565-402A-9DBB-7FC263674877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9144000" cy="920417"/>
          </a:xfrm>
          <a:prstGeom prst="rect">
            <a:avLst/>
          </a:prstGeom>
          <a:solidFill>
            <a:srgbClr val="42958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Почему фактическая стоимость выше плановой стоимости</a:t>
            </a:r>
            <a:br>
              <a:rPr lang="ru-RU" alt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Основные показатели, влияющие на дефицит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73CFE8C3-A5A9-46EA-85E7-879022FDE14D}"/>
              </a:ext>
            </a:extLst>
          </p:cNvPr>
          <p:cNvCxnSpPr/>
          <p:nvPr/>
        </p:nvCxnSpPr>
        <p:spPr>
          <a:xfrm flipH="1">
            <a:off x="3056021" y="4369322"/>
            <a:ext cx="1515979" cy="786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D94163A8-76A3-47D0-814F-1D2598414E2C}"/>
              </a:ext>
            </a:extLst>
          </p:cNvPr>
          <p:cNvCxnSpPr>
            <a:cxnSpLocks/>
          </p:cNvCxnSpPr>
          <p:nvPr/>
        </p:nvCxnSpPr>
        <p:spPr>
          <a:xfrm>
            <a:off x="4572000" y="4369322"/>
            <a:ext cx="1515979" cy="786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0333CC5-01CE-47E3-8084-3C4773988353}"/>
              </a:ext>
            </a:extLst>
          </p:cNvPr>
          <p:cNvSpPr txBox="1"/>
          <p:nvPr/>
        </p:nvSpPr>
        <p:spPr>
          <a:xfrm>
            <a:off x="778563" y="5294391"/>
            <a:ext cx="2674499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Федеральный в соответствии с методическими рекомендациями –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DB0B6F-EC83-4407-830F-261335E2523E}"/>
              </a:ext>
            </a:extLst>
          </p:cNvPr>
          <p:cNvSpPr txBox="1"/>
          <p:nvPr/>
        </p:nvSpPr>
        <p:spPr>
          <a:xfrm>
            <a:off x="5690939" y="5294391"/>
            <a:ext cx="26745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Фактический коэффициент в среднем – 1,07</a:t>
            </a:r>
          </a:p>
        </p:txBody>
      </p:sp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445CF749-27A5-4E4D-8BDA-4D8DD7E0F8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432458"/>
              </p:ext>
            </p:extLst>
          </p:nvPr>
        </p:nvGraphicFramePr>
        <p:xfrm>
          <a:off x="87229" y="1104553"/>
          <a:ext cx="8969542" cy="18542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4283242">
                  <a:extLst>
                    <a:ext uri="{9D8B030D-6E8A-4147-A177-3AD203B41FA5}">
                      <a16:colId xmlns:a16="http://schemas.microsoft.com/office/drawing/2014/main" val="3817164534"/>
                    </a:ext>
                  </a:extLst>
                </a:gridCol>
                <a:gridCol w="1287379">
                  <a:extLst>
                    <a:ext uri="{9D8B030D-6E8A-4147-A177-3AD203B41FA5}">
                      <a16:colId xmlns:a16="http://schemas.microsoft.com/office/drawing/2014/main" val="4043267534"/>
                    </a:ext>
                  </a:extLst>
                </a:gridCol>
                <a:gridCol w="3398921">
                  <a:extLst>
                    <a:ext uri="{9D8B030D-6E8A-4147-A177-3AD203B41FA5}">
                      <a16:colId xmlns:a16="http://schemas.microsoft.com/office/drawing/2014/main" val="24409099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КС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ДС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9603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фот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0030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ТАРИФ = БС*КД*(КЗ*КС*КУС+КСЛП)</a:t>
                      </a:r>
                      <a:endParaRPr lang="ru-RU" sz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ТАРИФ = БС*КД*(КЗ*КС+КСЛП)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1849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учетом фот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1148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ТАРИФ = БС*КЗ*((1-Дзп)+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Дзп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*КС*КУС*КД)+БС*КД*КСЛП</a:t>
                      </a:r>
                      <a:endParaRPr lang="ru-RU" sz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ТАРИФ = БС*КЗ*((1-Дзп)+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Дзп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*КС*КД+КСЛП)</a:t>
                      </a:r>
                      <a:endParaRPr lang="ru-RU" sz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4258492"/>
                  </a:ext>
                </a:extLst>
              </a:tr>
            </a:tbl>
          </a:graphicData>
        </a:graphic>
      </p:graphicFrame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8646816-B61B-4695-8759-87BE76B6F2D5}"/>
              </a:ext>
            </a:extLst>
          </p:cNvPr>
          <p:cNvSpPr/>
          <p:nvPr/>
        </p:nvSpPr>
        <p:spPr>
          <a:xfrm>
            <a:off x="312821" y="3213721"/>
            <a:ext cx="8518358" cy="369332"/>
          </a:xfrm>
          <a:prstGeom prst="rect">
            <a:avLst/>
          </a:prstGeom>
          <a:gradFill>
            <a:gsLst>
              <a:gs pos="0">
                <a:srgbClr val="42958D"/>
              </a:gs>
              <a:gs pos="84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Фактический средневзвешенный КЗ в КС - 1,41, в ДС - 1,96 , а федеральный КЗ - 1,2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EB000D9-06E9-478A-988D-F59C9BFE44B8}"/>
              </a:ext>
            </a:extLst>
          </p:cNvPr>
          <p:cNvSpPr/>
          <p:nvPr/>
        </p:nvSpPr>
        <p:spPr>
          <a:xfrm>
            <a:off x="318837" y="3999990"/>
            <a:ext cx="8518358" cy="369332"/>
          </a:xfrm>
          <a:prstGeom prst="rect">
            <a:avLst/>
          </a:prstGeom>
          <a:gradFill>
            <a:gsLst>
              <a:gs pos="0">
                <a:srgbClr val="42958D"/>
              </a:gs>
              <a:gs pos="84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 уровня оказания медицинской помощи выше 1</a:t>
            </a:r>
          </a:p>
        </p:txBody>
      </p:sp>
    </p:spTree>
    <p:extLst>
      <p:ext uri="{BB962C8B-B14F-4D97-AF65-F5344CB8AC3E}">
        <p14:creationId xmlns:p14="http://schemas.microsoft.com/office/powerpoint/2010/main" val="3613184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613934-6524-4993-A5C4-FE31CA706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5BAA-4EBF-4D40-910A-61D15092A439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7B81FC3-2ACC-4110-8039-2FD0EE9C0C0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85814"/>
          </a:xfrm>
          <a:prstGeom prst="rect">
            <a:avLst/>
          </a:prstGeom>
          <a:solidFill>
            <a:srgbClr val="42958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Комиссия по разработке Московской областной программы обязательного медицинского страхования (Комиссия)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1EDB14D-58D1-4C91-ACA9-BC31AB0FCC28}"/>
              </a:ext>
            </a:extLst>
          </p:cNvPr>
          <p:cNvGrpSpPr/>
          <p:nvPr/>
        </p:nvGrpSpPr>
        <p:grpSpPr>
          <a:xfrm>
            <a:off x="3389223" y="1949920"/>
            <a:ext cx="2350476" cy="920261"/>
            <a:chOff x="3587262" y="996462"/>
            <a:chExt cx="2350476" cy="920261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BAC5A986-906D-49D5-8FEB-201BD7ED0570}"/>
                </a:ext>
              </a:extLst>
            </p:cNvPr>
            <p:cNvSpPr/>
            <p:nvPr/>
          </p:nvSpPr>
          <p:spPr>
            <a:xfrm>
              <a:off x="3587262" y="996462"/>
              <a:ext cx="2350476" cy="92026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A97E890-F29E-410A-A319-C925EBB96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600" y="1019910"/>
              <a:ext cx="590287" cy="79583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71AF474-65F5-44E8-A23C-5BB4C9B9A311}"/>
                </a:ext>
              </a:extLst>
            </p:cNvPr>
            <p:cNvSpPr txBox="1"/>
            <p:nvPr/>
          </p:nvSpPr>
          <p:spPr>
            <a:xfrm>
              <a:off x="4559312" y="123316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МЗ МО</a:t>
              </a: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4463D1E6-1A71-4E29-9479-3CCFF2C19492}"/>
              </a:ext>
            </a:extLst>
          </p:cNvPr>
          <p:cNvGrpSpPr/>
          <p:nvPr/>
        </p:nvGrpSpPr>
        <p:grpSpPr>
          <a:xfrm>
            <a:off x="6371113" y="2952024"/>
            <a:ext cx="2350476" cy="929514"/>
            <a:chOff x="6336324" y="2113966"/>
            <a:chExt cx="2350476" cy="929514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544A511A-EE9F-414B-B7A5-72E1FC79D279}"/>
                </a:ext>
              </a:extLst>
            </p:cNvPr>
            <p:cNvSpPr/>
            <p:nvPr/>
          </p:nvSpPr>
          <p:spPr>
            <a:xfrm>
              <a:off x="6336324" y="2123219"/>
              <a:ext cx="2350476" cy="92026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7CC2992-00B3-4DD6-AACB-97A6957285BD}"/>
                </a:ext>
              </a:extLst>
            </p:cNvPr>
            <p:cNvSpPr txBox="1"/>
            <p:nvPr/>
          </p:nvSpPr>
          <p:spPr>
            <a:xfrm>
              <a:off x="7409531" y="2283246"/>
              <a:ext cx="1143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ТФОМС МО</a:t>
              </a: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FD556BB-2C95-49D8-AD15-479AD8A9D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0271" y1="61860" x2="50271" y2="61860"/>
                          <a14:foregroundMark x1="50271" y1="62481" x2="49729" y2="68682"/>
                          <a14:foregroundMark x1="13279" y1="79845" x2="13279" y2="79845"/>
                          <a14:foregroundMark x1="24255" y1="77674" x2="24255" y2="77674"/>
                          <a14:foregroundMark x1="35772" y1="77674" x2="35772" y2="77674"/>
                          <a14:foregroundMark x1="50271" y1="81240" x2="50271" y2="81240"/>
                          <a14:foregroundMark x1="58130" y1="78450" x2="58130" y2="78450"/>
                          <a14:foregroundMark x1="78184" y1="80465" x2="78184" y2="80465"/>
                          <a14:foregroundMark x1="86043" y1="80465" x2="86043" y2="804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8878" y="2113966"/>
              <a:ext cx="968099" cy="846103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B1B0D431-CA13-4B45-9211-C7944DFDB869}"/>
              </a:ext>
            </a:extLst>
          </p:cNvPr>
          <p:cNvGrpSpPr/>
          <p:nvPr/>
        </p:nvGrpSpPr>
        <p:grpSpPr>
          <a:xfrm>
            <a:off x="6371113" y="4571273"/>
            <a:ext cx="2391508" cy="920261"/>
            <a:chOff x="6333394" y="3909646"/>
            <a:chExt cx="2391508" cy="920261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BE0B88AD-0E80-4D1D-B643-069A1EE03592}"/>
                </a:ext>
              </a:extLst>
            </p:cNvPr>
            <p:cNvSpPr/>
            <p:nvPr/>
          </p:nvSpPr>
          <p:spPr>
            <a:xfrm>
              <a:off x="6336324" y="3909646"/>
              <a:ext cx="2350476" cy="92026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C5F0037E-4F5C-40FE-B161-5B49808E5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48" b="89548" l="5375" r="94438">
                          <a14:foregroundMark x1="8563" y1="44645" x2="8563" y2="44645"/>
                          <a14:foregroundMark x1="5375" y1="48903" x2="5375" y2="48903"/>
                          <a14:foregroundMark x1="31188" y1="45290" x2="31188" y2="45290"/>
                          <a14:foregroundMark x1="39500" y1="44645" x2="39500" y2="44645"/>
                          <a14:foregroundMark x1="46375" y1="45548" x2="46375" y2="45548"/>
                          <a14:foregroundMark x1="57313" y1="45548" x2="57313" y2="45548"/>
                          <a14:foregroundMark x1="65125" y1="55871" x2="65125" y2="55871"/>
                          <a14:foregroundMark x1="70063" y1="47226" x2="70063" y2="47226"/>
                          <a14:foregroundMark x1="81875" y1="44903" x2="81875" y2="44903"/>
                          <a14:foregroundMark x1="90750" y1="45548" x2="90750" y2="45548"/>
                          <a14:foregroundMark x1="94438" y1="53290" x2="94438" y2="532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3076" y="4096171"/>
              <a:ext cx="805874" cy="390345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3E4AFB20-8626-404D-A71B-5DBFCE365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167" r="94167">
                          <a14:foregroundMark x1="7333" y1="52800" x2="7333" y2="52800"/>
                          <a14:foregroundMark x1="13006" y1="48400" x2="12167" y2="52800"/>
                          <a14:foregroundMark x1="16667" y1="29200" x2="13006" y2="48400"/>
                          <a14:foregroundMark x1="17667" y1="22000" x2="19167" y2="53200"/>
                          <a14:foregroundMark x1="62667" y1="41600" x2="62667" y2="41600"/>
                          <a14:foregroundMark x1="78833" y1="41600" x2="78833" y2="41600"/>
                          <a14:foregroundMark x1="86000" y1="38400" x2="86000" y2="38400"/>
                          <a14:foregroundMark x1="94167" y1="31600" x2="94167" y2="31600"/>
                          <a14:backgroundMark x1="11833" y1="55200" x2="12167" y2="56000"/>
                          <a14:backgroundMark x1="12167" y1="48400" x2="12167" y2="48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6162" y="4438885"/>
              <a:ext cx="739702" cy="30820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732D1E9-E66B-4D25-B0A6-5D5840729FFF}"/>
                </a:ext>
              </a:extLst>
            </p:cNvPr>
            <p:cNvSpPr txBox="1"/>
            <p:nvPr/>
          </p:nvSpPr>
          <p:spPr>
            <a:xfrm>
              <a:off x="6333394" y="3933094"/>
              <a:ext cx="239150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Страховые медицинские организации</a:t>
              </a:r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67F799F7-5775-45CF-905A-886B62476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3613" r="89844">
                          <a14:foregroundMark x1="8984" y1="40364" x2="8984" y2="40364"/>
                          <a14:foregroundMark x1="3613" y1="44727" x2="3613" y2="44727"/>
                          <a14:foregroundMark x1="20996" y1="39818" x2="20996" y2="39818"/>
                          <a14:foregroundMark x1="30762" y1="46000" x2="30762" y2="46000"/>
                          <a14:foregroundMark x1="56641" y1="40545" x2="56641" y2="40545"/>
                          <a14:backgroundMark x1="77051" y1="41091" x2="77051" y2="41091"/>
                          <a14:backgroundMark x1="67480" y1="46000" x2="67480" y2="46000"/>
                          <a14:backgroundMark x1="77246" y1="35455" x2="75586" y2="46545"/>
                          <a14:backgroundMark x1="75586" y1="46545" x2="75781" y2="44727"/>
                          <a14:backgroundMark x1="67285" y1="38000" x2="67090" y2="48545"/>
                          <a14:backgroundMark x1="67090" y1="48545" x2="68457" y2="589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509"/>
            <a:stretch/>
          </p:blipFill>
          <p:spPr>
            <a:xfrm>
              <a:off x="7715133" y="4017003"/>
              <a:ext cx="658807" cy="548680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CCB3778-BF76-4F25-BEB4-AC4913A07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6991" y="4410375"/>
              <a:ext cx="913337" cy="271356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A84B8A5F-3D7B-4650-801B-5AB4EFCC3B25}"/>
              </a:ext>
            </a:extLst>
          </p:cNvPr>
          <p:cNvGrpSpPr/>
          <p:nvPr/>
        </p:nvGrpSpPr>
        <p:grpSpPr>
          <a:xfrm>
            <a:off x="3389224" y="5618655"/>
            <a:ext cx="2362237" cy="920261"/>
            <a:chOff x="3396762" y="5413050"/>
            <a:chExt cx="2362237" cy="920261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E34FBC2C-46DE-4565-8642-751FC64970C2}"/>
                </a:ext>
              </a:extLst>
            </p:cNvPr>
            <p:cNvSpPr/>
            <p:nvPr/>
          </p:nvSpPr>
          <p:spPr>
            <a:xfrm>
              <a:off x="3396762" y="5413050"/>
              <a:ext cx="2350476" cy="92026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35EBBD-73DF-45E4-BFB6-86292BAD9651}"/>
                </a:ext>
              </a:extLst>
            </p:cNvPr>
            <p:cNvSpPr txBox="1"/>
            <p:nvPr/>
          </p:nvSpPr>
          <p:spPr>
            <a:xfrm>
              <a:off x="4133387" y="5550014"/>
              <a:ext cx="16256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Медицинские организации</a:t>
              </a:r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2E1C0FF-BC48-4E97-96AD-ACE2CA744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216" b="89691" l="9174" r="89908">
                          <a14:foregroundMark x1="33945" y1="7216" x2="34862" y2="23711"/>
                          <a14:foregroundMark x1="73394" y1="21649" x2="58716" y2="17526"/>
                          <a14:foregroundMark x1="58716" y1="17526" x2="21101" y2="36082"/>
                          <a14:foregroundMark x1="50459" y1="83505" x2="66055" y2="86598"/>
                          <a14:foregroundMark x1="66055" y1="86598" x2="82569" y2="86598"/>
                          <a14:foregroundMark x1="82569" y1="86598" x2="84404" y2="865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217" y="5556348"/>
              <a:ext cx="712052" cy="633661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20C4CD13-F5B7-4DD8-9B5D-E277C8B06AAD}"/>
              </a:ext>
            </a:extLst>
          </p:cNvPr>
          <p:cNvGrpSpPr/>
          <p:nvPr/>
        </p:nvGrpSpPr>
        <p:grpSpPr>
          <a:xfrm>
            <a:off x="419098" y="4585211"/>
            <a:ext cx="2458618" cy="920261"/>
            <a:chOff x="564959" y="3909646"/>
            <a:chExt cx="2458618" cy="920261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3EE91B49-0F04-4C72-90E2-E890A11F1D12}"/>
                </a:ext>
              </a:extLst>
            </p:cNvPr>
            <p:cNvSpPr/>
            <p:nvPr/>
          </p:nvSpPr>
          <p:spPr>
            <a:xfrm>
              <a:off x="564959" y="3909646"/>
              <a:ext cx="2350476" cy="92026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0FB7DF6-4BB6-47AB-B7B7-89187B788203}"/>
                </a:ext>
              </a:extLst>
            </p:cNvPr>
            <p:cNvSpPr txBox="1"/>
            <p:nvPr/>
          </p:nvSpPr>
          <p:spPr>
            <a:xfrm>
              <a:off x="1234522" y="3916097"/>
              <a:ext cx="17890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Медицинские профессиональные некоммерческие организации</a:t>
              </a:r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70FC4F7A-FC15-4811-AFB0-61FA6920E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195" b="91150" l="9804" r="93464">
                          <a14:foregroundMark x1="26797" y1="64602" x2="27451" y2="79646"/>
                          <a14:foregroundMark x1="27451" y1="79646" x2="36601" y2="70796"/>
                          <a14:foregroundMark x1="36601" y1="70796" x2="28105" y2="64602"/>
                          <a14:foregroundMark x1="21569" y1="69912" x2="21569" y2="69912"/>
                          <a14:foregroundMark x1="20915" y1="70796" x2="20915" y2="70796"/>
                          <a14:foregroundMark x1="45098" y1="9735" x2="33987" y2="6195"/>
                          <a14:foregroundMark x1="33987" y1="6195" x2="18954" y2="9735"/>
                          <a14:foregroundMark x1="31373" y1="27434" x2="11111" y2="15044"/>
                          <a14:foregroundMark x1="67974" y1="75221" x2="66667" y2="90265"/>
                          <a14:foregroundMark x1="66667" y1="90265" x2="79085" y2="92035"/>
                          <a14:foregroundMark x1="79085" y1="92035" x2="84314" y2="77876"/>
                          <a14:foregroundMark x1="84314" y1="77876" x2="73203" y2="73451"/>
                          <a14:foregroundMark x1="73203" y1="73451" x2="67320" y2="74336"/>
                          <a14:foregroundMark x1="92808" y1="59265" x2="93464" y2="65487"/>
                          <a14:foregroundMark x1="91037" y1="42478" x2="91255" y2="44546"/>
                          <a14:foregroundMark x1="90850" y1="40708" x2="91037" y2="42478"/>
                          <a14:foregroundMark x1="90196" y1="34513" x2="90850" y2="40708"/>
                          <a14:foregroundMark x1="93464" y1="65487" x2="85621" y2="76991"/>
                          <a14:foregroundMark x1="85621" y1="76991" x2="83660" y2="76991"/>
                          <a14:foregroundMark x1="90196" y1="37168" x2="90196" y2="42478"/>
                          <a14:foregroundMark x1="89542" y1="33628" x2="88889" y2="33628"/>
                          <a14:backgroundMark x1="92157" y1="53982" x2="92157" y2="53982"/>
                          <a14:backgroundMark x1="92810" y1="44248" x2="94118" y2="56637"/>
                          <a14:backgroundMark x1="92157" y1="55752" x2="94118" y2="57522"/>
                          <a14:backgroundMark x1="92810" y1="57522" x2="93464" y2="58407"/>
                          <a14:backgroundMark x1="92157" y1="42478" x2="92157" y2="42478"/>
                          <a14:backgroundMark x1="90196" y1="32743" x2="90196" y2="327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72" y="4070253"/>
              <a:ext cx="827930" cy="611478"/>
            </a:xfrm>
            <a:prstGeom prst="rect">
              <a:avLst/>
            </a:prstGeom>
          </p:spPr>
        </p:pic>
      </p:grpSp>
      <p:sp>
        <p:nvSpPr>
          <p:cNvPr id="58" name="Овал 57">
            <a:extLst>
              <a:ext uri="{FF2B5EF4-FFF2-40B4-BE49-F238E27FC236}">
                <a16:creationId xmlns:a16="http://schemas.microsoft.com/office/drawing/2014/main" id="{DF00E83D-8B39-4C65-843D-9E322A25FE2D}"/>
              </a:ext>
            </a:extLst>
          </p:cNvPr>
          <p:cNvSpPr/>
          <p:nvPr/>
        </p:nvSpPr>
        <p:spPr>
          <a:xfrm>
            <a:off x="3254453" y="3148538"/>
            <a:ext cx="2620017" cy="219176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Комиссии</a:t>
            </a:r>
            <a:b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8AF978E-7A8B-4431-B31C-42DF63390AE1}"/>
              </a:ext>
            </a:extLst>
          </p:cNvPr>
          <p:cNvSpPr txBox="1"/>
          <p:nvPr/>
        </p:nvSpPr>
        <p:spPr>
          <a:xfrm>
            <a:off x="211144" y="901862"/>
            <a:ext cx="8706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Комиссии по разработке Московской областной программы обязательного медицинского страхования утвержден распоряжением Правительства Московской области от 27.04.2018 № 225-РП.</a:t>
            </a:r>
          </a:p>
        </p:txBody>
      </p: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09FCC981-32B3-4A6A-AA68-DDC9BAA27BF4}"/>
              </a:ext>
            </a:extLst>
          </p:cNvPr>
          <p:cNvGrpSpPr/>
          <p:nvPr/>
        </p:nvGrpSpPr>
        <p:grpSpPr>
          <a:xfrm>
            <a:off x="419098" y="2990363"/>
            <a:ext cx="2458618" cy="920261"/>
            <a:chOff x="564959" y="2427451"/>
            <a:chExt cx="2458618" cy="920261"/>
          </a:xfrm>
        </p:grpSpPr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id="{278AF6FF-3419-45E6-AEA6-96EDBBC7CBEE}"/>
                </a:ext>
              </a:extLst>
            </p:cNvPr>
            <p:cNvSpPr/>
            <p:nvPr/>
          </p:nvSpPr>
          <p:spPr>
            <a:xfrm>
              <a:off x="564959" y="2427451"/>
              <a:ext cx="2350476" cy="92026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E254D7E-D4E7-4596-9FF1-706FAD7292C8}"/>
                </a:ext>
              </a:extLst>
            </p:cNvPr>
            <p:cNvSpPr txBox="1"/>
            <p:nvPr/>
          </p:nvSpPr>
          <p:spPr>
            <a:xfrm>
              <a:off x="1234522" y="2532503"/>
              <a:ext cx="17890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Профессиональные союзы медицинских работников</a:t>
              </a:r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47D5C17F-9860-482A-86E6-8DDC0DCF6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085" b="91525" l="8871" r="88710">
                          <a14:foregroundMark x1="29839" y1="17797" x2="29839" y2="17797"/>
                          <a14:foregroundMark x1="33065" y1="7627" x2="33065" y2="9322"/>
                          <a14:foregroundMark x1="70161" y1="5085" x2="70161" y2="5085"/>
                          <a14:foregroundMark x1="30645" y1="10169" x2="31452" y2="11017"/>
                          <a14:foregroundMark x1="14516" y1="70339" x2="16129" y2="41525"/>
                          <a14:foregroundMark x1="16129" y1="41525" x2="36290" y2="37288"/>
                          <a14:foregroundMark x1="47581" y1="91525" x2="47581" y2="915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060" y="2523789"/>
              <a:ext cx="752901" cy="716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4886002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2006</TotalTime>
  <Words>1538</Words>
  <Application>Microsoft Office PowerPoint</Application>
  <PresentationFormat>Экран (4:3)</PresentationFormat>
  <Paragraphs>348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 Math</vt:lpstr>
      <vt:lpstr>Times New Roman</vt:lpstr>
      <vt:lpstr>Wingdings</vt:lpstr>
      <vt:lpstr>1_Тема Office</vt:lpstr>
      <vt:lpstr>Система ОМС – как планировать объемы и влиять на тарифы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Формирование тарифов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Николаевская Анжелика Александровна</dc:creator>
  <cp:lastModifiedBy>AlexoMosso</cp:lastModifiedBy>
  <cp:revision>140</cp:revision>
  <cp:lastPrinted>2023-09-28T16:05:12Z</cp:lastPrinted>
  <dcterms:created xsi:type="dcterms:W3CDTF">2023-09-25T06:28:42Z</dcterms:created>
  <dcterms:modified xsi:type="dcterms:W3CDTF">2023-09-28T17:26:50Z</dcterms:modified>
</cp:coreProperties>
</file>